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65"/>
  </p:notesMasterIdLst>
  <p:handoutMasterIdLst>
    <p:handoutMasterId r:id="rId66"/>
  </p:handoutMasterIdLst>
  <p:sldIdLst>
    <p:sldId id="264" r:id="rId2"/>
    <p:sldId id="301" r:id="rId3"/>
    <p:sldId id="351" r:id="rId4"/>
    <p:sldId id="352" r:id="rId5"/>
    <p:sldId id="302" r:id="rId6"/>
    <p:sldId id="303" r:id="rId7"/>
    <p:sldId id="360" r:id="rId8"/>
    <p:sldId id="346" r:id="rId9"/>
    <p:sldId id="347" r:id="rId10"/>
    <p:sldId id="337" r:id="rId11"/>
    <p:sldId id="338" r:id="rId12"/>
    <p:sldId id="361" r:id="rId13"/>
    <p:sldId id="318" r:id="rId14"/>
    <p:sldId id="319" r:id="rId15"/>
    <p:sldId id="339" r:id="rId16"/>
    <p:sldId id="331" r:id="rId17"/>
    <p:sldId id="328" r:id="rId18"/>
    <p:sldId id="333" r:id="rId19"/>
    <p:sldId id="329" r:id="rId20"/>
    <p:sldId id="330" r:id="rId21"/>
    <p:sldId id="353" r:id="rId22"/>
    <p:sldId id="294" r:id="rId23"/>
    <p:sldId id="305" r:id="rId24"/>
    <p:sldId id="340" r:id="rId25"/>
    <p:sldId id="348" r:id="rId26"/>
    <p:sldId id="341" r:id="rId27"/>
    <p:sldId id="343" r:id="rId28"/>
    <p:sldId id="342" r:id="rId29"/>
    <p:sldId id="362" r:id="rId30"/>
    <p:sldId id="354" r:id="rId31"/>
    <p:sldId id="355" r:id="rId32"/>
    <p:sldId id="356" r:id="rId33"/>
    <p:sldId id="357" r:id="rId34"/>
    <p:sldId id="359" r:id="rId35"/>
    <p:sldId id="307" r:id="rId36"/>
    <p:sldId id="266" r:id="rId37"/>
    <p:sldId id="321" r:id="rId38"/>
    <p:sldId id="298" r:id="rId39"/>
    <p:sldId id="285" r:id="rId40"/>
    <p:sldId id="344" r:id="rId41"/>
    <p:sldId id="345" r:id="rId42"/>
    <p:sldId id="309" r:id="rId43"/>
    <p:sldId id="310" r:id="rId44"/>
    <p:sldId id="296" r:id="rId45"/>
    <p:sldId id="334" r:id="rId46"/>
    <p:sldId id="335" r:id="rId47"/>
    <p:sldId id="289" r:id="rId48"/>
    <p:sldId id="292" r:id="rId49"/>
    <p:sldId id="363" r:id="rId50"/>
    <p:sldId id="311" r:id="rId51"/>
    <p:sldId id="313" r:id="rId52"/>
    <p:sldId id="324" r:id="rId53"/>
    <p:sldId id="291" r:id="rId54"/>
    <p:sldId id="336" r:id="rId55"/>
    <p:sldId id="326" r:id="rId56"/>
    <p:sldId id="314" r:id="rId57"/>
    <p:sldId id="315" r:id="rId58"/>
    <p:sldId id="316" r:id="rId59"/>
    <p:sldId id="317" r:id="rId60"/>
    <p:sldId id="349" r:id="rId61"/>
    <p:sldId id="350" r:id="rId62"/>
    <p:sldId id="364" r:id="rId63"/>
    <p:sldId id="358" r:id="rId6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130" autoAdjust="0"/>
  </p:normalViewPr>
  <p:slideViewPr>
    <p:cSldViewPr>
      <p:cViewPr varScale="1">
        <p:scale>
          <a:sx n="72" d="100"/>
          <a:sy n="72" d="100"/>
        </p:scale>
        <p:origin x="179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96"/>
    </p:cViewPr>
  </p:sorterViewPr>
  <p:notesViewPr>
    <p:cSldViewPr>
      <p:cViewPr>
        <p:scale>
          <a:sx n="100" d="100"/>
          <a:sy n="100" d="100"/>
        </p:scale>
        <p:origin x="-456" y="216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panose="02020603050405020304"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panose="02020603050405020304" pitchFamily="18" charset="0"/>
              </a:defRPr>
            </a:lvl1pPr>
          </a:lstStyle>
          <a:p>
            <a:pPr>
              <a:defRPr/>
            </a:pPr>
            <a:fld id="{9734496B-AC63-4293-9B1B-76BCF2E8CDE3}" type="slidenum">
              <a:rPr lang="en-US"/>
              <a:pPr>
                <a:defRPr/>
              </a:pPr>
              <a:t>‹#›</a:t>
            </a:fld>
            <a:endParaRPr lang="en-US"/>
          </a:p>
        </p:txBody>
      </p:sp>
    </p:spTree>
    <p:extLst>
      <p:ext uri="{BB962C8B-B14F-4D97-AF65-F5344CB8AC3E}">
        <p14:creationId xmlns:p14="http://schemas.microsoft.com/office/powerpoint/2010/main" val="2573372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19" name="Rectangle 3"/>
          <p:cNvSpPr>
            <a:spLocks noGrp="1" noChangeArrowheads="1"/>
          </p:cNvSpPr>
          <p:nvPr>
            <p:ph type="dt"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defTabSz="925513">
              <a:defRPr sz="1200" smtClean="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27100" y="4387850"/>
            <a:ext cx="50958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4822" name="Rectangle 6"/>
          <p:cNvSpPr>
            <a:spLocks noGrp="1" noChangeArrowheads="1"/>
          </p:cNvSpPr>
          <p:nvPr>
            <p:ph type="ftr" sz="quarter" idx="4"/>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23" name="Rectangle 7"/>
          <p:cNvSpPr>
            <a:spLocks noGrp="1" noChangeArrowheads="1"/>
          </p:cNvSpPr>
          <p:nvPr>
            <p:ph type="sldNum" sz="quarter" idx="5"/>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defTabSz="925513">
              <a:defRPr sz="1200" smtClean="0">
                <a:latin typeface="Times" panose="02020603050405020304" pitchFamily="18" charset="0"/>
              </a:defRPr>
            </a:lvl1pPr>
          </a:lstStyle>
          <a:p>
            <a:pPr>
              <a:defRPr/>
            </a:pPr>
            <a:fld id="{DB3BE4E9-1108-4F33-8898-51E48B015D40}" type="slidenum">
              <a:rPr lang="en-US" altLang="en-US"/>
              <a:pPr>
                <a:defRPr/>
              </a:pPr>
              <a:t>‹#›</a:t>
            </a:fld>
            <a:endParaRPr lang="en-US" altLang="en-US"/>
          </a:p>
        </p:txBody>
      </p:sp>
    </p:spTree>
    <p:extLst>
      <p:ext uri="{BB962C8B-B14F-4D97-AF65-F5344CB8AC3E}">
        <p14:creationId xmlns:p14="http://schemas.microsoft.com/office/powerpoint/2010/main" val="523180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A7E7B3D5-4194-47F4-9521-9EF93AA19024}" type="slidenum">
              <a:rPr lang="en-US" altLang="en-US">
                <a:latin typeface="Times" panose="02020603050405020304" pitchFamily="18" charset="0"/>
              </a:rPr>
              <a:pPr/>
              <a:t>1</a:t>
            </a:fld>
            <a:endParaRPr lang="en-US" altLang="en-US">
              <a:latin typeface="Times"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endParaRPr lang="en-US" altLang="en-US" sz="1400"/>
          </a:p>
        </p:txBody>
      </p:sp>
    </p:spTree>
    <p:extLst>
      <p:ext uri="{BB962C8B-B14F-4D97-AF65-F5344CB8AC3E}">
        <p14:creationId xmlns:p14="http://schemas.microsoft.com/office/powerpoint/2010/main" val="420726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F136997-1047-4372-929A-03A3B04CBC9D}" type="slidenum">
              <a:rPr lang="en-US" altLang="en-US">
                <a:latin typeface="Times" panose="02020603050405020304" pitchFamily="18" charset="0"/>
              </a:rPr>
              <a:pPr/>
              <a:t>47</a:t>
            </a:fld>
            <a:endParaRPr lang="en-US" altLang="en-US">
              <a:latin typeface="Times"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dirty="0"/>
              <a:t>Client-centered intervention will provide a case-management approach that includes coaching/training/treatment for family and shepherding through all of the aspects of the first year of recovery.</a:t>
            </a:r>
          </a:p>
        </p:txBody>
      </p:sp>
    </p:spTree>
    <p:extLst>
      <p:ext uri="{BB962C8B-B14F-4D97-AF65-F5344CB8AC3E}">
        <p14:creationId xmlns:p14="http://schemas.microsoft.com/office/powerpoint/2010/main" val="87710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482337F-1CCF-45E5-91CC-B36CB9BF95E8}" type="slidenum">
              <a:rPr lang="en-US" altLang="en-US">
                <a:latin typeface="Times" panose="02020603050405020304" pitchFamily="18" charset="0"/>
              </a:rPr>
              <a:pPr/>
              <a:t>48</a:t>
            </a:fld>
            <a:endParaRPr lang="en-US" altLang="en-US">
              <a:latin typeface="Times"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8472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F9AB8521-591E-4E71-A82B-68B3646532D4}" type="slidenum">
              <a:rPr lang="en-US" altLang="en-US">
                <a:latin typeface="Times" panose="02020603050405020304" pitchFamily="18" charset="0"/>
              </a:rPr>
              <a:pPr/>
              <a:t>53</a:t>
            </a:fld>
            <a:endParaRPr lang="en-US" altLang="en-US">
              <a:latin typeface="Times"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37703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7A1D5B13-5712-49E4-9CA1-EAD0F29F72FE}" type="slidenum">
              <a:rPr lang="en-US" altLang="en-US">
                <a:latin typeface="Times" panose="02020603050405020304" pitchFamily="18" charset="0"/>
              </a:rPr>
              <a:pPr/>
              <a:t>19</a:t>
            </a:fld>
            <a:endParaRPr lang="en-US" altLang="en-US">
              <a:latin typeface="Times" panose="02020603050405020304" pitchFamily="18" charset="0"/>
            </a:endParaRPr>
          </a:p>
        </p:txBody>
      </p:sp>
      <p:sp>
        <p:nvSpPr>
          <p:cNvPr id="23555" name="Rectangle 2"/>
          <p:cNvSpPr>
            <a:spLocks noGrp="1" noRot="1" noChangeAspect="1" noChangeArrowheads="1" noTextEdit="1"/>
          </p:cNvSpPr>
          <p:nvPr>
            <p:ph type="sldImg"/>
          </p:nvPr>
        </p:nvSpPr>
        <p:spPr>
          <a:xfrm>
            <a:off x="1165225" y="692150"/>
            <a:ext cx="4619625" cy="3463925"/>
          </a:xfrm>
          <a:ln/>
        </p:spPr>
      </p:sp>
      <p:sp>
        <p:nvSpPr>
          <p:cNvPr id="23556" name="Rectangle 3"/>
          <p:cNvSpPr>
            <a:spLocks noGrp="1" noChangeArrowheads="1"/>
          </p:cNvSpPr>
          <p:nvPr>
            <p:ph type="body" idx="1"/>
          </p:nvPr>
        </p:nvSpPr>
        <p:spPr>
          <a:xfrm>
            <a:off x="541338" y="4387850"/>
            <a:ext cx="5791200" cy="4156075"/>
          </a:xfrm>
          <a:noFill/>
        </p:spPr>
        <p:txBody>
          <a:bodyPr/>
          <a:lstStyle/>
          <a:p>
            <a:r>
              <a:rPr lang="en-US" altLang="en-US" sz="1400" b="1" dirty="0"/>
              <a:t>Dopamine neurotransmission and modulation by endogenous opiates</a:t>
            </a:r>
            <a:endParaRPr lang="en-US" altLang="en-US" sz="1400" dirty="0"/>
          </a:p>
          <a:p>
            <a:r>
              <a:rPr lang="en-US" altLang="en-US" sz="1400" dirty="0"/>
              <a:t>Using the close-up of a synapse, continue using dopamine for your example of synaptic function. Explain that it is synthesized in the nerve terminal and packaged in vesicles.  Reiterate the steps in neurotransmission.  Show how the vesicle fuses with the membrane and releases dopamine. The dopamine molecules can then bind to a dopamine receptor (in pink). After the dopamine binds, it comes off the receptor and is removed from the synaptic cleft by uptake pumps (also proteins) that reside on the terminal (arrows show the direction of movement).  This process is important because it ensures that not too much dopamine remains in the synaptic cleft at any one time.  Also point out that there are neighboring neurons that release another compound called a neuromodulator.   Neuromodulators help to  enhance or inhibit neurotransmission that is controlled by neurotransmitters such as dopamine.  In this case, the neuromodulator  is an "endorphin" (in red).  Endorphins bind to opiate receptors (in yellow) which can reside on the post-synaptic cell (shown here) or, in some cases, on the terminals of other neurons (this is not shown so it must be pointed out).  The endorphins are destroyed by enzymes rather than removed by uptake pumps.</a:t>
            </a:r>
          </a:p>
        </p:txBody>
      </p:sp>
    </p:spTree>
    <p:extLst>
      <p:ext uri="{BB962C8B-B14F-4D97-AF65-F5344CB8AC3E}">
        <p14:creationId xmlns:p14="http://schemas.microsoft.com/office/powerpoint/2010/main" val="266172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communication pathways in the brain.</a:t>
            </a:r>
          </a:p>
        </p:txBody>
      </p:sp>
      <p:sp>
        <p:nvSpPr>
          <p:cNvPr id="4" name="Slide Number Placeholder 3"/>
          <p:cNvSpPr>
            <a:spLocks noGrp="1"/>
          </p:cNvSpPr>
          <p:nvPr>
            <p:ph type="sldNum" sz="quarter" idx="10"/>
          </p:nvPr>
        </p:nvSpPr>
        <p:spPr/>
        <p:txBody>
          <a:bodyPr/>
          <a:lstStyle/>
          <a:p>
            <a:pPr>
              <a:defRPr/>
            </a:pPr>
            <a:fld id="{DB3BE4E9-1108-4F33-8898-51E48B015D40}" type="slidenum">
              <a:rPr lang="en-US" altLang="en-US" smtClean="0"/>
              <a:pPr>
                <a:defRPr/>
              </a:pPr>
              <a:t>20</a:t>
            </a:fld>
            <a:endParaRPr lang="en-US" altLang="en-US"/>
          </a:p>
        </p:txBody>
      </p:sp>
    </p:spTree>
    <p:extLst>
      <p:ext uri="{BB962C8B-B14F-4D97-AF65-F5344CB8AC3E}">
        <p14:creationId xmlns:p14="http://schemas.microsoft.com/office/powerpoint/2010/main" val="166868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Buddha’s Brain</a:t>
            </a:r>
          </a:p>
        </p:txBody>
      </p:sp>
      <p:sp>
        <p:nvSpPr>
          <p:cNvPr id="4" name="Slide Number Placeholder 3"/>
          <p:cNvSpPr>
            <a:spLocks noGrp="1"/>
          </p:cNvSpPr>
          <p:nvPr>
            <p:ph type="sldNum" sz="quarter" idx="5"/>
          </p:nvPr>
        </p:nvSpPr>
        <p:spPr/>
        <p:txBody>
          <a:bodyPr/>
          <a:lstStyle/>
          <a:p>
            <a:pPr>
              <a:defRPr/>
            </a:pPr>
            <a:fld id="{DB3BE4E9-1108-4F33-8898-51E48B015D40}" type="slidenum">
              <a:rPr lang="en-US" altLang="en-US" smtClean="0"/>
              <a:pPr>
                <a:defRPr/>
              </a:pPr>
              <a:t>21</a:t>
            </a:fld>
            <a:endParaRPr lang="en-US" altLang="en-US"/>
          </a:p>
        </p:txBody>
      </p:sp>
    </p:spTree>
    <p:extLst>
      <p:ext uri="{BB962C8B-B14F-4D97-AF65-F5344CB8AC3E}">
        <p14:creationId xmlns:p14="http://schemas.microsoft.com/office/powerpoint/2010/main" val="25883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18BC6093-6D03-46A8-B15A-D40FF50F7C99}" type="slidenum">
              <a:rPr lang="en-US" altLang="en-US">
                <a:latin typeface="Times" panose="02020603050405020304" pitchFamily="18" charset="0"/>
              </a:rPr>
              <a:pPr/>
              <a:t>36</a:t>
            </a:fld>
            <a:endParaRPr lang="en-US" altLang="en-US">
              <a:latin typeface="Times"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sz="1400" b="1" dirty="0"/>
              <a:t>The reward pathway</a:t>
            </a:r>
            <a:endParaRPr lang="en-US" altLang="en-US" sz="1400" dirty="0"/>
          </a:p>
          <a:p>
            <a:r>
              <a:rPr lang="en-US" altLang="en-US" sz="1400" dirty="0"/>
              <a:t>Tell your audience that this is a view of the brain cut down the middle.  An important part of the reward pathway is shown and the major structures are highlighted:  the ventral tegmental area (VTA), the nucleus accumbens and the prefrontal cortex.  The VTA is connected to both the nucleus accumbens and the prefrontal cortex via this pathway and it sends information to these structures via its neurons.  The neurons of the VTA contain the neurotransmitter dopamine which is released in the nucleus accumbens and in the prefrontal cortex (point to each of these structures). Reiterate that this pathway is activated by a rewarding stimulus.  [Note: the pathway shown here is not the only pathway activated by rewards, other structures are involved too, but only this part of the pathway is shown for simplicity.]</a:t>
            </a:r>
          </a:p>
        </p:txBody>
      </p:sp>
    </p:spTree>
    <p:extLst>
      <p:ext uri="{BB962C8B-B14F-4D97-AF65-F5344CB8AC3E}">
        <p14:creationId xmlns:p14="http://schemas.microsoft.com/office/powerpoint/2010/main" val="276415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7A1D5B13-5712-49E4-9CA1-EAD0F29F72FE}" type="slidenum">
              <a:rPr lang="en-US" altLang="en-US">
                <a:latin typeface="Times" panose="02020603050405020304" pitchFamily="18" charset="0"/>
              </a:rPr>
              <a:pPr/>
              <a:t>38</a:t>
            </a:fld>
            <a:endParaRPr lang="en-US" altLang="en-US">
              <a:latin typeface="Times" panose="02020603050405020304" pitchFamily="18" charset="0"/>
            </a:endParaRPr>
          </a:p>
        </p:txBody>
      </p:sp>
      <p:sp>
        <p:nvSpPr>
          <p:cNvPr id="23555" name="Rectangle 2"/>
          <p:cNvSpPr>
            <a:spLocks noGrp="1" noRot="1" noChangeAspect="1" noChangeArrowheads="1" noTextEdit="1"/>
          </p:cNvSpPr>
          <p:nvPr>
            <p:ph type="sldImg"/>
          </p:nvPr>
        </p:nvSpPr>
        <p:spPr>
          <a:xfrm>
            <a:off x="1165225" y="692150"/>
            <a:ext cx="4619625" cy="3463925"/>
          </a:xfrm>
          <a:ln/>
        </p:spPr>
      </p:sp>
      <p:sp>
        <p:nvSpPr>
          <p:cNvPr id="23556" name="Rectangle 3"/>
          <p:cNvSpPr>
            <a:spLocks noGrp="1" noChangeArrowheads="1"/>
          </p:cNvSpPr>
          <p:nvPr>
            <p:ph type="body" idx="1"/>
          </p:nvPr>
        </p:nvSpPr>
        <p:spPr>
          <a:xfrm>
            <a:off x="541338" y="4387850"/>
            <a:ext cx="5791200" cy="4156075"/>
          </a:xfrm>
          <a:noFill/>
        </p:spPr>
        <p:txBody>
          <a:bodyPr/>
          <a:lstStyle/>
          <a:p>
            <a:r>
              <a:rPr lang="en-US" altLang="en-US" sz="1400" b="1" dirty="0"/>
              <a:t>Dopamine neurotransmission and modulation by endogenous opiates</a:t>
            </a:r>
            <a:endParaRPr lang="en-US" altLang="en-US" sz="1400" dirty="0"/>
          </a:p>
          <a:p>
            <a:r>
              <a:rPr lang="en-US" altLang="en-US" sz="1400" dirty="0"/>
              <a:t>Using the close-up of a synapse, continue using dopamine for your example of synaptic function. Explain that it is synthesized in the nerve terminal and packaged in vesicles.  Reiterate the steps in neurotransmission.  Show how the vesicle fuses with the membrane and releases dopamine. The dopamine molecules can then bind to a dopamine receptor (in pink). After the dopamine binds, it comes off the receptor and is removed from the synaptic cleft by uptake pumps (also proteins) that reside on the terminal (arrows show the direction of movement).  This process is important because it ensures that not too much dopamine remains in the synaptic cleft at any one time.  Also point out that there are neighboring neurons that release another compound called a neuromodulator.   Neuromodulators help to  enhance or inhibit neurotransmission that is controlled by neurotransmitters such as dopamine.  In this case, the neuromodulator  is an "endorphin" (in red).  Endorphins bind to opiate receptors (in yellow) which can reside on the post-synaptic cell (shown here) or, in some cases, on the terminals of other neurons (this is not shown so it must be pointed out).  The endorphins are destroyed by enzymes rather than removed by uptake pumps.</a:t>
            </a:r>
          </a:p>
        </p:txBody>
      </p:sp>
    </p:spTree>
    <p:extLst>
      <p:ext uri="{BB962C8B-B14F-4D97-AF65-F5344CB8AC3E}">
        <p14:creationId xmlns:p14="http://schemas.microsoft.com/office/powerpoint/2010/main" val="134789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2BF11FBB-7F18-4FA9-8DA6-50CB85379A98}" type="slidenum">
              <a:rPr lang="en-US" altLang="en-US">
                <a:latin typeface="Times" panose="02020603050405020304" pitchFamily="18" charset="0"/>
              </a:rPr>
              <a:pPr/>
              <a:t>39</a:t>
            </a:fld>
            <a:endParaRPr lang="en-US" altLang="en-US">
              <a:latin typeface="Times"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z="1400" b="1" dirty="0"/>
              <a:t>Summary;  addictive drugs activate the reward system via increasing dopamine neurotransmission</a:t>
            </a:r>
          </a:p>
          <a:p>
            <a:r>
              <a:rPr lang="en-US" altLang="en-US" sz="1400" dirty="0"/>
              <a:t>In this slide, the reward pathway is shown along with several drugs that have addictive potential.  Just as heroin (morphine) and cocaine activate the reward pathway in the VTA and nucleus accumbens, other drugs such as nicotine and alcohol activate this pathway as well, although sometimes indirectly (point to the globus pallidus, an area activated by alcohol that connects to the reward pathway). While each drug has a different mechanism of action, each drug increases the activity of the reward pathway by increasing dopamine transmission.  Because of the way our brains are designed, and because these drugs activate this particular brain pathway for reward, they have the ability to be abused.   Thus, addiction is truly a disease of the brain.  As scientists learn more about this disease, they may help to find an effective treatment strategy for the recovering addict.</a:t>
            </a:r>
          </a:p>
        </p:txBody>
      </p:sp>
    </p:spTree>
    <p:extLst>
      <p:ext uri="{BB962C8B-B14F-4D97-AF65-F5344CB8AC3E}">
        <p14:creationId xmlns:p14="http://schemas.microsoft.com/office/powerpoint/2010/main" val="145297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5CCD73F2-6B11-4C70-97E9-330A5ADD6CEF}" type="slidenum">
              <a:rPr lang="en-US" altLang="en-US">
                <a:solidFill>
                  <a:srgbClr val="000000"/>
                </a:solidFill>
                <a:latin typeface="Times" panose="02020603050405020304" pitchFamily="18" charset="0"/>
              </a:rPr>
              <a:pPr/>
              <a:t>40</a:t>
            </a:fld>
            <a:endParaRPr lang="en-US" altLang="en-US">
              <a:solidFill>
                <a:srgbClr val="000000"/>
              </a:solidFill>
              <a:latin typeface="Times"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4101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6324B0EB-BFF8-41A7-9454-069269858A67}" type="slidenum">
              <a:rPr lang="en-US" altLang="en-US">
                <a:latin typeface="Times" panose="02020603050405020304" pitchFamily="18" charset="0"/>
              </a:rPr>
              <a:pPr/>
              <a:t>44</a:t>
            </a:fld>
            <a:endParaRPr lang="en-US" altLang="en-US">
              <a:latin typeface="Times" panose="02020603050405020304" pitchFamily="18" charset="0"/>
            </a:endParaRPr>
          </a:p>
        </p:txBody>
      </p:sp>
      <p:sp>
        <p:nvSpPr>
          <p:cNvPr id="33795" name="Rectangle 2"/>
          <p:cNvSpPr>
            <a:spLocks noGrp="1" noRot="1" noChangeAspect="1" noChangeArrowheads="1" noTextEdit="1"/>
          </p:cNvSpPr>
          <p:nvPr>
            <p:ph type="sldImg"/>
          </p:nvPr>
        </p:nvSpPr>
        <p:spPr>
          <a:xfrm>
            <a:off x="1165225" y="692150"/>
            <a:ext cx="4619625" cy="3463925"/>
          </a:xfrm>
          <a:ln/>
        </p:spPr>
      </p:sp>
      <p:sp>
        <p:nvSpPr>
          <p:cNvPr id="33796" name="Rectangle 3"/>
          <p:cNvSpPr>
            <a:spLocks noGrp="1" noChangeArrowheads="1"/>
          </p:cNvSpPr>
          <p:nvPr>
            <p:ph type="body" idx="1"/>
          </p:nvPr>
        </p:nvSpPr>
        <p:spPr>
          <a:noFill/>
        </p:spPr>
        <p:txBody>
          <a:bodyPr/>
          <a:lstStyle/>
          <a:p>
            <a:r>
              <a:rPr lang="en-US" altLang="en-US" sz="1400" b="1" dirty="0"/>
              <a:t>Addiction vs dependence</a:t>
            </a:r>
            <a:endParaRPr lang="en-US" altLang="en-US" sz="1400" dirty="0"/>
          </a:p>
          <a:p>
            <a:r>
              <a:rPr lang="en-US" altLang="en-US" sz="1400" dirty="0"/>
              <a:t>As you have just explained, different parts of the brain are responsible for the addiction and dependence to heroin and opiates.  Review the  areas in the brain underlying the addiction to morphine (reward pathway) and those underlying the dependence to morphine (thalamus and brainstem).  Thus, it is possible to be dependent on morphine, without being addicted to morphine.  (Although, if one is addicted, they are most likely dependent as well.)  This is especially true for people being treated chronically with morphine for pain, for example associated with terminal cancer.  They may be dependent--if the drug is stopped, they suffer a withdrawal syndrome.  But, they are not compulsive users of the morphine, and they are not addicted.  Finally, people treated with morphine in the hospital for pain control after surgery are unlikely to become  addicted; although they may feel some of the euphoria, the analgesic and sedating effects predominate.  There is no compulsive use and the prescribed use is short-lived.</a:t>
            </a:r>
          </a:p>
        </p:txBody>
      </p:sp>
    </p:spTree>
    <p:extLst>
      <p:ext uri="{BB962C8B-B14F-4D97-AF65-F5344CB8AC3E}">
        <p14:creationId xmlns:p14="http://schemas.microsoft.com/office/powerpoint/2010/main" val="402087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E60BE9-BCB0-4B83-BDFF-7A631C6B2AA6}" type="slidenum">
              <a:rPr lang="en-US" smtClean="0"/>
              <a:pPr>
                <a:defRPr/>
              </a:pPr>
              <a:t>‹#›</a:t>
            </a:fld>
            <a:endParaRPr lang="en-US"/>
          </a:p>
        </p:txBody>
      </p:sp>
    </p:spTree>
    <p:extLst>
      <p:ext uri="{BB962C8B-B14F-4D97-AF65-F5344CB8AC3E}">
        <p14:creationId xmlns:p14="http://schemas.microsoft.com/office/powerpoint/2010/main" val="84704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36082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640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302193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13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290651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A16979-B0E2-45C4-822B-80EEEFEA8863}" type="slidenum">
              <a:rPr lang="en-US" smtClean="0"/>
              <a:pPr>
                <a:defRPr/>
              </a:pPr>
              <a:t>‹#›</a:t>
            </a:fld>
            <a:endParaRPr lang="en-US"/>
          </a:p>
        </p:txBody>
      </p:sp>
    </p:spTree>
    <p:extLst>
      <p:ext uri="{BB962C8B-B14F-4D97-AF65-F5344CB8AC3E}">
        <p14:creationId xmlns:p14="http://schemas.microsoft.com/office/powerpoint/2010/main" val="203471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270057-80DE-4966-B299-87784E1E8E5F}" type="slidenum">
              <a:rPr lang="en-US" smtClean="0"/>
              <a:pPr>
                <a:defRPr/>
              </a:pPr>
              <a:t>‹#›</a:t>
            </a:fld>
            <a:endParaRPr lang="en-US"/>
          </a:p>
        </p:txBody>
      </p:sp>
    </p:spTree>
    <p:extLst>
      <p:ext uri="{BB962C8B-B14F-4D97-AF65-F5344CB8AC3E}">
        <p14:creationId xmlns:p14="http://schemas.microsoft.com/office/powerpoint/2010/main" val="230997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B74843-1466-41B9-AD90-F76305C71861}" type="slidenum">
              <a:rPr lang="en-US" smtClean="0"/>
              <a:pPr>
                <a:defRPr/>
              </a:pPr>
              <a:t>‹#›</a:t>
            </a:fld>
            <a:endParaRPr lang="en-US"/>
          </a:p>
        </p:txBody>
      </p:sp>
    </p:spTree>
    <p:extLst>
      <p:ext uri="{BB962C8B-B14F-4D97-AF65-F5344CB8AC3E}">
        <p14:creationId xmlns:p14="http://schemas.microsoft.com/office/powerpoint/2010/main" val="34101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2AC5C5-5D90-46F1-8122-B1F7AB3F259A}" type="slidenum">
              <a:rPr lang="en-US" smtClean="0"/>
              <a:pPr>
                <a:defRPr/>
              </a:pPr>
              <a:t>‹#›</a:t>
            </a:fld>
            <a:endParaRPr lang="en-US"/>
          </a:p>
        </p:txBody>
      </p:sp>
    </p:spTree>
    <p:extLst>
      <p:ext uri="{BB962C8B-B14F-4D97-AF65-F5344CB8AC3E}">
        <p14:creationId xmlns:p14="http://schemas.microsoft.com/office/powerpoint/2010/main" val="36619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A1880-4FE1-4196-BC7D-35039C45566A}" type="slidenum">
              <a:rPr lang="en-US" smtClean="0"/>
              <a:pPr>
                <a:defRPr/>
              </a:pPr>
              <a:t>‹#›</a:t>
            </a:fld>
            <a:endParaRPr lang="en-US"/>
          </a:p>
        </p:txBody>
      </p:sp>
    </p:spTree>
    <p:extLst>
      <p:ext uri="{BB962C8B-B14F-4D97-AF65-F5344CB8AC3E}">
        <p14:creationId xmlns:p14="http://schemas.microsoft.com/office/powerpoint/2010/main" val="52018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8E2ED4-917D-45CD-ACED-0A70D0FFF117}" type="slidenum">
              <a:rPr lang="en-US" smtClean="0"/>
              <a:pPr>
                <a:defRPr/>
              </a:pPr>
              <a:t>‹#›</a:t>
            </a:fld>
            <a:endParaRPr lang="en-US"/>
          </a:p>
        </p:txBody>
      </p:sp>
    </p:spTree>
    <p:extLst>
      <p:ext uri="{BB962C8B-B14F-4D97-AF65-F5344CB8AC3E}">
        <p14:creationId xmlns:p14="http://schemas.microsoft.com/office/powerpoint/2010/main" val="324257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9B7E97-A3BF-4B73-9A74-84A6685862BD}" type="slidenum">
              <a:rPr lang="en-US" smtClean="0"/>
              <a:pPr>
                <a:defRPr/>
              </a:pPr>
              <a:t>‹#›</a:t>
            </a:fld>
            <a:endParaRPr lang="en-US"/>
          </a:p>
        </p:txBody>
      </p:sp>
    </p:spTree>
    <p:extLst>
      <p:ext uri="{BB962C8B-B14F-4D97-AF65-F5344CB8AC3E}">
        <p14:creationId xmlns:p14="http://schemas.microsoft.com/office/powerpoint/2010/main" val="293405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0F1709E-F27F-4757-91A5-2AE8062220B9}" type="slidenum">
              <a:rPr lang="en-US" smtClean="0"/>
              <a:pPr>
                <a:defRPr/>
              </a:pPr>
              <a:t>‹#›</a:t>
            </a:fld>
            <a:endParaRPr lang="en-US"/>
          </a:p>
        </p:txBody>
      </p:sp>
    </p:spTree>
    <p:extLst>
      <p:ext uri="{BB962C8B-B14F-4D97-AF65-F5344CB8AC3E}">
        <p14:creationId xmlns:p14="http://schemas.microsoft.com/office/powerpoint/2010/main" val="171301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C0E904-21A3-43BC-A4F9-529C4DE49CBB}" type="slidenum">
              <a:rPr lang="en-US" smtClean="0"/>
              <a:pPr>
                <a:defRPr/>
              </a:pPr>
              <a:t>‹#›</a:t>
            </a:fld>
            <a:endParaRPr lang="en-US"/>
          </a:p>
        </p:txBody>
      </p:sp>
    </p:spTree>
    <p:extLst>
      <p:ext uri="{BB962C8B-B14F-4D97-AF65-F5344CB8AC3E}">
        <p14:creationId xmlns:p14="http://schemas.microsoft.com/office/powerpoint/2010/main" val="115537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465FF7-5153-41DC-8BCF-DA94867991D4}" type="slidenum">
              <a:rPr lang="en-US" smtClean="0"/>
              <a:pPr>
                <a:defRPr/>
              </a:pPr>
              <a:t>‹#›</a:t>
            </a:fld>
            <a:endParaRPr lang="en-US"/>
          </a:p>
        </p:txBody>
      </p:sp>
    </p:spTree>
    <p:extLst>
      <p:ext uri="{BB962C8B-B14F-4D97-AF65-F5344CB8AC3E}">
        <p14:creationId xmlns:p14="http://schemas.microsoft.com/office/powerpoint/2010/main" val="294621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15247099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tiventionis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tayloredge.com/reference/Science/" TargetMode="External"/><Relationship Id="rId2" Type="http://schemas.openxmlformats.org/officeDocument/2006/relationships/hyperlink" Target="https://www.motiventionist.com/" TargetMode="External"/><Relationship Id="rId1" Type="http://schemas.openxmlformats.org/officeDocument/2006/relationships/slideLayout" Target="../slideLayouts/slideLayout2.xml"/><Relationship Id="rId6" Type="http://schemas.openxmlformats.org/officeDocument/2006/relationships/hyperlink" Target="http://www.drugabuse.gov/publications/drugs-brains-behavior-science-addiction/drugs-brain" TargetMode="External"/><Relationship Id="rId5" Type="http://schemas.openxmlformats.org/officeDocument/2006/relationships/hyperlink" Target="http://www.helpguide.org/harvard/how-addiction-hijacks-the-brain.htm" TargetMode="External"/><Relationship Id="rId4" Type="http://schemas.openxmlformats.org/officeDocument/2006/relationships/hyperlink" Target="http://science.education.nih.gov/supplements/nih2/addiction/guide/lesson3-1.ht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drugabuse.gov/" TargetMode="External"/><Relationship Id="rId2" Type="http://schemas.openxmlformats.org/officeDocument/2006/relationships/hyperlink" Target="http://science.education.nih.gov/supplements/nih2/addiction/default.htm" TargetMode="External"/><Relationship Id="rId1" Type="http://schemas.openxmlformats.org/officeDocument/2006/relationships/slideLayout" Target="../slideLayouts/slideLayout2.xml"/><Relationship Id="rId6" Type="http://schemas.openxmlformats.org/officeDocument/2006/relationships/hyperlink" Target="http://www.ericberne.com/transactional-analysis/" TargetMode="External"/><Relationship Id="rId5" Type="http://schemas.openxmlformats.org/officeDocument/2006/relationships/hyperlink" Target="http://www.dartmouth.edu/~rswenson/NeuroSci/chapter_9.html" TargetMode="External"/><Relationship Id="rId4" Type="http://schemas.openxmlformats.org/officeDocument/2006/relationships/hyperlink" Target="http://thebrain.mcgill.ca/flash/d/d_05/d_05_cr/d_05_cr_her/d_05_cr_her.html"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p:nvPr>
        </p:nvSpPr>
        <p:spPr>
          <a:xfrm>
            <a:off x="914400" y="838200"/>
            <a:ext cx="7772400" cy="1828800"/>
          </a:xfrm>
        </p:spPr>
        <p:txBody>
          <a:bodyPr/>
          <a:lstStyle/>
          <a:p>
            <a:r>
              <a:rPr lang="en-US" altLang="en-US" sz="4000" dirty="0"/>
              <a:t>The Neurobiology of Addiction, Intervention, and Recovery</a:t>
            </a:r>
          </a:p>
        </p:txBody>
      </p:sp>
      <p:sp>
        <p:nvSpPr>
          <p:cNvPr id="5123" name="Rectangle 4"/>
          <p:cNvSpPr>
            <a:spLocks noGrp="1" noChangeArrowheads="1"/>
          </p:cNvSpPr>
          <p:nvPr>
            <p:ph type="subTitle" idx="1"/>
          </p:nvPr>
        </p:nvSpPr>
        <p:spPr>
          <a:xfrm>
            <a:off x="1371600" y="3048000"/>
            <a:ext cx="6858000" cy="1926609"/>
          </a:xfrm>
        </p:spPr>
        <p:txBody>
          <a:bodyPr>
            <a:normAutofit fontScale="85000" lnSpcReduction="20000"/>
          </a:bodyPr>
          <a:lstStyle/>
          <a:p>
            <a:endParaRPr lang="en-US" altLang="en-US" dirty="0"/>
          </a:p>
          <a:p>
            <a:r>
              <a:rPr lang="en-US" altLang="en-US" dirty="0"/>
              <a:t>“Dr. Dave” Janzen, D. Min., CISM, CAI, CCH</a:t>
            </a:r>
          </a:p>
          <a:p>
            <a:r>
              <a:rPr lang="en-US" altLang="en-US" dirty="0"/>
              <a:t>Certified Intervention Professional #I0175</a:t>
            </a:r>
          </a:p>
          <a:p>
            <a:r>
              <a:rPr lang="en-US" altLang="en-US" dirty="0"/>
              <a:t>“The Motiventionist”</a:t>
            </a:r>
          </a:p>
          <a:p>
            <a:r>
              <a:rPr lang="en-US" dirty="0">
                <a:hlinkClick r:id="rId3"/>
              </a:rPr>
              <a:t>http://www.motiventionist.com/</a:t>
            </a:r>
            <a:endParaRPr lang="en-US" dirty="0"/>
          </a:p>
          <a:p>
            <a:r>
              <a:rPr lang="en-US" dirty="0"/>
              <a:t>Rev. 7-8-2019</a:t>
            </a:r>
          </a:p>
          <a:p>
            <a:endParaRPr lang="en-US" alt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to Addiction, then to Recovery</a:t>
            </a:r>
          </a:p>
        </p:txBody>
      </p:sp>
      <p:sp>
        <p:nvSpPr>
          <p:cNvPr id="3" name="Content Placeholder 2"/>
          <p:cNvSpPr>
            <a:spLocks noGrp="1"/>
          </p:cNvSpPr>
          <p:nvPr>
            <p:ph idx="1"/>
          </p:nvPr>
        </p:nvSpPr>
        <p:spPr/>
        <p:txBody>
          <a:bodyPr>
            <a:normAutofit fontScale="70000" lnSpcReduction="20000"/>
          </a:bodyPr>
          <a:lstStyle/>
          <a:p>
            <a:r>
              <a:rPr lang="en-US" sz="2800" dirty="0"/>
              <a:t>The progress of addictive disease moves control of choices and behaviors</a:t>
            </a:r>
          </a:p>
          <a:p>
            <a:pPr lvl="1"/>
            <a:r>
              <a:rPr lang="en-US" sz="2400" dirty="0"/>
              <a:t>From the “higher” (or, most recently evolved) cerebrum</a:t>
            </a:r>
          </a:p>
          <a:p>
            <a:pPr lvl="1"/>
            <a:r>
              <a:rPr lang="en-US" sz="2400" dirty="0"/>
              <a:t>Down to the more primitive, “reptilian” regions</a:t>
            </a:r>
          </a:p>
          <a:p>
            <a:r>
              <a:rPr lang="en-US" sz="2800" dirty="0"/>
              <a:t>Intervention seeks to begin the recovery process</a:t>
            </a:r>
          </a:p>
          <a:p>
            <a:pPr lvl="1"/>
            <a:r>
              <a:rPr lang="en-US" sz="2400" dirty="0"/>
              <a:t>By engaging supportive relationships</a:t>
            </a:r>
          </a:p>
          <a:p>
            <a:pPr lvl="1"/>
            <a:r>
              <a:rPr lang="en-US" sz="2400" dirty="0"/>
              <a:t>To activate the limbic and cerebrum regions</a:t>
            </a:r>
          </a:p>
          <a:p>
            <a:r>
              <a:rPr lang="en-US" sz="2800" dirty="0"/>
              <a:t>Recovery seeks to bring healing and regain control</a:t>
            </a:r>
          </a:p>
          <a:p>
            <a:pPr lvl="1"/>
            <a:r>
              <a:rPr lang="en-US" sz="2400" dirty="0"/>
              <a:t>Back up into the cerebrum</a:t>
            </a:r>
          </a:p>
        </p:txBody>
      </p:sp>
    </p:spTree>
    <p:extLst>
      <p:ext uri="{BB962C8B-B14F-4D97-AF65-F5344CB8AC3E}">
        <p14:creationId xmlns:p14="http://schemas.microsoft.com/office/powerpoint/2010/main" val="138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and Reptilian Behavior</a:t>
            </a:r>
          </a:p>
        </p:txBody>
      </p:sp>
      <p:sp>
        <p:nvSpPr>
          <p:cNvPr id="3" name="Content Placeholder 2"/>
          <p:cNvSpPr>
            <a:spLocks noGrp="1"/>
          </p:cNvSpPr>
          <p:nvPr>
            <p:ph idx="1"/>
          </p:nvPr>
        </p:nvSpPr>
        <p:spPr/>
        <p:txBody>
          <a:bodyPr>
            <a:normAutofit fontScale="77500" lnSpcReduction="20000"/>
          </a:bodyPr>
          <a:lstStyle/>
          <a:p>
            <a:r>
              <a:rPr lang="en-US" sz="2800" dirty="0"/>
              <a:t>Most families that have had to deal with the impact of addiction</a:t>
            </a:r>
          </a:p>
          <a:p>
            <a:pPr lvl="1"/>
            <a:r>
              <a:rPr lang="en-US" sz="2400" dirty="0"/>
              <a:t>Report </a:t>
            </a:r>
            <a:r>
              <a:rPr lang="en-US" sz="2400" i="1" dirty="0"/>
              <a:t>“S/he has become a different person.”</a:t>
            </a:r>
          </a:p>
          <a:p>
            <a:pPr lvl="1"/>
            <a:r>
              <a:rPr lang="en-US" sz="2400" i="1" dirty="0"/>
              <a:t>“We want our old ______ back”</a:t>
            </a:r>
          </a:p>
          <a:p>
            <a:pPr lvl="1"/>
            <a:r>
              <a:rPr lang="en-US" sz="2400" dirty="0"/>
              <a:t>Confirmation that some of their behavior is:</a:t>
            </a:r>
          </a:p>
          <a:p>
            <a:pPr lvl="2"/>
            <a:r>
              <a:rPr lang="en-US" sz="1800" dirty="0"/>
              <a:t>Reactive </a:t>
            </a:r>
          </a:p>
          <a:p>
            <a:pPr lvl="2"/>
            <a:r>
              <a:rPr lang="en-US" sz="1800" dirty="0"/>
              <a:t>Hostile</a:t>
            </a:r>
          </a:p>
          <a:p>
            <a:pPr lvl="2"/>
            <a:r>
              <a:rPr lang="en-US" sz="1800" dirty="0"/>
              <a:t>Defensive</a:t>
            </a:r>
          </a:p>
          <a:p>
            <a:r>
              <a:rPr lang="en-US" sz="2800" dirty="0"/>
              <a:t>It’s an opportunity to ask, </a:t>
            </a:r>
            <a:r>
              <a:rPr lang="en-US" sz="2800" i="1" dirty="0"/>
              <a:t>“Would you like to know why?”</a:t>
            </a:r>
          </a:p>
          <a:p>
            <a:pPr lvl="1"/>
            <a:r>
              <a:rPr lang="en-US" sz="2400" dirty="0"/>
              <a:t>And, </a:t>
            </a:r>
            <a:r>
              <a:rPr lang="en-US" sz="2400" i="1" dirty="0"/>
              <a:t>“Would you like to know what to do about it?”</a:t>
            </a:r>
          </a:p>
          <a:p>
            <a:endParaRPr lang="en-US" dirty="0"/>
          </a:p>
        </p:txBody>
      </p:sp>
    </p:spTree>
    <p:extLst>
      <p:ext uri="{BB962C8B-B14F-4D97-AF65-F5344CB8AC3E}">
        <p14:creationId xmlns:p14="http://schemas.microsoft.com/office/powerpoint/2010/main" val="40635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range and white cat staring at the camera&#10;&#10;Description automatically generated">
            <a:extLst>
              <a:ext uri="{FF2B5EF4-FFF2-40B4-BE49-F238E27FC236}">
                <a16:creationId xmlns:a16="http://schemas.microsoft.com/office/drawing/2014/main" id="{10AB7287-805A-4B6C-9A20-295E4CB531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22"/>
          <a:stretch/>
        </p:blipFill>
        <p:spPr>
          <a:xfrm>
            <a:off x="426339" y="571500"/>
            <a:ext cx="8291322" cy="5715000"/>
          </a:xfrm>
          <a:prstGeom prst="rect">
            <a:avLst/>
          </a:prstGeom>
        </p:spPr>
      </p:pic>
    </p:spTree>
    <p:extLst>
      <p:ext uri="{BB962C8B-B14F-4D97-AF65-F5344CB8AC3E}">
        <p14:creationId xmlns:p14="http://schemas.microsoft.com/office/powerpoint/2010/main" val="1705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is a Process</a:t>
            </a:r>
          </a:p>
        </p:txBody>
      </p:sp>
      <p:sp>
        <p:nvSpPr>
          <p:cNvPr id="3" name="Content Placeholder 2"/>
          <p:cNvSpPr>
            <a:spLocks noGrp="1"/>
          </p:cNvSpPr>
          <p:nvPr>
            <p:ph idx="1"/>
          </p:nvPr>
        </p:nvSpPr>
        <p:spPr/>
        <p:txBody>
          <a:bodyPr>
            <a:normAutofit fontScale="77500" lnSpcReduction="20000"/>
          </a:bodyPr>
          <a:lstStyle/>
          <a:p>
            <a:r>
              <a:rPr lang="en-US" sz="2800" dirty="0"/>
              <a:t>Begins with choices (mostly)</a:t>
            </a:r>
          </a:p>
          <a:p>
            <a:r>
              <a:rPr lang="en-US" sz="2800" dirty="0"/>
              <a:t>Some stories of nearly instantaneous addiction</a:t>
            </a:r>
          </a:p>
          <a:p>
            <a:r>
              <a:rPr lang="en-US" sz="2800" dirty="0"/>
              <a:t>Becomes compulsion</a:t>
            </a:r>
          </a:p>
          <a:p>
            <a:r>
              <a:rPr lang="en-US" sz="2800" dirty="0"/>
              <a:t>Chemical addiction and behavioral addiction have the same underlying structures and processes</a:t>
            </a:r>
          </a:p>
          <a:p>
            <a:r>
              <a:rPr lang="en-US" sz="2800" dirty="0"/>
              <a:t>These processes move decision-making control</a:t>
            </a:r>
          </a:p>
          <a:p>
            <a:pPr lvl="1"/>
            <a:r>
              <a:rPr lang="en-US" sz="2500" dirty="0"/>
              <a:t>From the higher brain</a:t>
            </a:r>
          </a:p>
          <a:p>
            <a:pPr lvl="1"/>
            <a:r>
              <a:rPr lang="en-US" sz="2500" dirty="0"/>
              <a:t>Into the more primitive, reptilian brain</a:t>
            </a:r>
          </a:p>
          <a:p>
            <a:endParaRPr lang="en-US" sz="2800" dirty="0"/>
          </a:p>
        </p:txBody>
      </p:sp>
    </p:spTree>
    <p:extLst>
      <p:ext uri="{BB962C8B-B14F-4D97-AF65-F5344CB8AC3E}">
        <p14:creationId xmlns:p14="http://schemas.microsoft.com/office/powerpoint/2010/main" val="24262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and Recovery is a process</a:t>
            </a:r>
          </a:p>
        </p:txBody>
      </p:sp>
      <p:sp>
        <p:nvSpPr>
          <p:cNvPr id="3" name="Content Placeholder 2"/>
          <p:cNvSpPr>
            <a:spLocks noGrp="1"/>
          </p:cNvSpPr>
          <p:nvPr>
            <p:ph idx="1"/>
          </p:nvPr>
        </p:nvSpPr>
        <p:spPr/>
        <p:txBody>
          <a:bodyPr>
            <a:normAutofit fontScale="92500"/>
          </a:bodyPr>
          <a:lstStyle/>
          <a:p>
            <a:r>
              <a:rPr lang="en-US" sz="2800" dirty="0"/>
              <a:t>About moving the control for decision-making back into the higher brain</a:t>
            </a:r>
          </a:p>
          <a:p>
            <a:r>
              <a:rPr lang="en-US" sz="2800" dirty="0"/>
              <a:t>While managing the powerful influences of the more primitive brain</a:t>
            </a:r>
          </a:p>
          <a:p>
            <a:r>
              <a:rPr lang="en-US" sz="2800" dirty="0"/>
              <a:t>We do not yet have a “cure” for addictive disease</a:t>
            </a:r>
          </a:p>
          <a:p>
            <a:r>
              <a:rPr lang="en-US" sz="2800" dirty="0"/>
              <a:t>We can manage symptoms and promote recovery</a:t>
            </a:r>
          </a:p>
        </p:txBody>
      </p:sp>
    </p:spTree>
    <p:extLst>
      <p:ext uri="{BB962C8B-B14F-4D97-AF65-F5344CB8AC3E}">
        <p14:creationId xmlns:p14="http://schemas.microsoft.com/office/powerpoint/2010/main" val="11435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that Brain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71600"/>
            <a:ext cx="5225143" cy="3429000"/>
          </a:xfrm>
        </p:spPr>
      </p:pic>
      <p:sp>
        <p:nvSpPr>
          <p:cNvPr id="3" name="Rectangle 2">
            <a:extLst>
              <a:ext uri="{FF2B5EF4-FFF2-40B4-BE49-F238E27FC236}">
                <a16:creationId xmlns:a16="http://schemas.microsoft.com/office/drawing/2014/main" id="{C01D9BF0-3C5D-4B8A-95F8-E411B6D4CADC}"/>
              </a:ext>
            </a:extLst>
          </p:cNvPr>
          <p:cNvSpPr/>
          <p:nvPr/>
        </p:nvSpPr>
        <p:spPr>
          <a:xfrm>
            <a:off x="1143000" y="5334000"/>
            <a:ext cx="4572000" cy="1015663"/>
          </a:xfrm>
          <a:prstGeom prst="rect">
            <a:avLst/>
          </a:prstGeom>
        </p:spPr>
        <p:txBody>
          <a:bodyPr>
            <a:spAutoFit/>
          </a:bodyPr>
          <a:lstStyle/>
          <a:p>
            <a:r>
              <a:rPr lang="en-US" sz="3200" dirty="0"/>
              <a:t>2-3% of body mass</a:t>
            </a:r>
          </a:p>
          <a:p>
            <a:pPr lvl="1"/>
            <a:r>
              <a:rPr lang="en-US" sz="2800" dirty="0"/>
              <a:t>Uses 20-25% of calories</a:t>
            </a:r>
          </a:p>
        </p:txBody>
      </p:sp>
    </p:spTree>
    <p:extLst>
      <p:ext uri="{BB962C8B-B14F-4D97-AF65-F5344CB8AC3E}">
        <p14:creationId xmlns:p14="http://schemas.microsoft.com/office/powerpoint/2010/main" val="127213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the neurons</a:t>
            </a:r>
          </a:p>
        </p:txBody>
      </p:sp>
      <p:sp>
        <p:nvSpPr>
          <p:cNvPr id="3" name="Content Placeholder 2"/>
          <p:cNvSpPr>
            <a:spLocks noGrp="1"/>
          </p:cNvSpPr>
          <p:nvPr>
            <p:ph idx="1"/>
          </p:nvPr>
        </p:nvSpPr>
        <p:spPr/>
        <p:txBody>
          <a:bodyPr>
            <a:normAutofit/>
          </a:bodyPr>
          <a:lstStyle/>
          <a:p>
            <a:r>
              <a:rPr lang="en-US" sz="3200" dirty="0"/>
              <a:t>Density</a:t>
            </a:r>
          </a:p>
          <a:p>
            <a:r>
              <a:rPr lang="en-US" sz="3200" dirty="0"/>
              <a:t>Complexity</a:t>
            </a:r>
          </a:p>
          <a:p>
            <a:r>
              <a:rPr lang="en-US" sz="3200" dirty="0"/>
              <a:t>Ratio</a:t>
            </a:r>
          </a:p>
          <a:p>
            <a:r>
              <a:rPr lang="en-US" sz="3200" dirty="0"/>
              <a:t>Organic network of each neuron with the whole brain</a:t>
            </a:r>
          </a:p>
          <a:p>
            <a:endParaRPr lang="en-US" dirty="0"/>
          </a:p>
          <a:p>
            <a:endParaRPr lang="en-US" dirty="0"/>
          </a:p>
        </p:txBody>
      </p:sp>
    </p:spTree>
    <p:extLst>
      <p:ext uri="{BB962C8B-B14F-4D97-AF65-F5344CB8AC3E}">
        <p14:creationId xmlns:p14="http://schemas.microsoft.com/office/powerpoint/2010/main" val="27530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8600"/>
            <a:ext cx="4500290" cy="6400800"/>
          </a:xfrm>
          <a:prstGeom prst="rect">
            <a:avLst/>
          </a:prstGeom>
        </p:spPr>
      </p:pic>
    </p:spTree>
    <p:extLst>
      <p:ext uri="{BB962C8B-B14F-4D97-AF65-F5344CB8AC3E}">
        <p14:creationId xmlns:p14="http://schemas.microsoft.com/office/powerpoint/2010/main" val="15760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modes of communication</a:t>
            </a:r>
          </a:p>
        </p:txBody>
      </p:sp>
      <p:sp>
        <p:nvSpPr>
          <p:cNvPr id="3" name="Content Placeholder 2"/>
          <p:cNvSpPr>
            <a:spLocks noGrp="1"/>
          </p:cNvSpPr>
          <p:nvPr>
            <p:ph idx="1"/>
          </p:nvPr>
        </p:nvSpPr>
        <p:spPr>
          <a:xfrm>
            <a:off x="609598" y="1600200"/>
            <a:ext cx="6347714" cy="3880773"/>
          </a:xfrm>
        </p:spPr>
        <p:txBody>
          <a:bodyPr>
            <a:normAutofit fontScale="85000" lnSpcReduction="10000"/>
          </a:bodyPr>
          <a:lstStyle/>
          <a:p>
            <a:r>
              <a:rPr lang="en-US" sz="2800" dirty="0"/>
              <a:t>Along the neuron</a:t>
            </a:r>
          </a:p>
          <a:p>
            <a:pPr lvl="1"/>
            <a:r>
              <a:rPr lang="en-US" sz="2400" dirty="0"/>
              <a:t>From the nucleus down to the axon terminals</a:t>
            </a:r>
          </a:p>
          <a:p>
            <a:pPr lvl="1"/>
            <a:r>
              <a:rPr lang="en-US" sz="2400" dirty="0"/>
              <a:t>Electrical impulses signal instructions to release NT</a:t>
            </a:r>
          </a:p>
          <a:p>
            <a:r>
              <a:rPr lang="en-US" sz="2800" dirty="0"/>
              <a:t>Between neurons</a:t>
            </a:r>
          </a:p>
          <a:p>
            <a:pPr lvl="1"/>
            <a:r>
              <a:rPr lang="en-US" sz="2400" dirty="0"/>
              <a:t>Neurochemical</a:t>
            </a:r>
          </a:p>
          <a:p>
            <a:pPr lvl="2"/>
            <a:r>
              <a:rPr lang="en-US" sz="2400" dirty="0"/>
              <a:t>Neurotransmitters:</a:t>
            </a:r>
          </a:p>
          <a:p>
            <a:pPr lvl="3"/>
            <a:r>
              <a:rPr lang="en-US" sz="2400" dirty="0"/>
              <a:t>Serotonin, Norepinephrine, Dopamine, glutamate, GABA, etc.</a:t>
            </a:r>
            <a:endParaRPr lang="en-US" sz="2000" dirty="0"/>
          </a:p>
          <a:p>
            <a:pPr lvl="2"/>
            <a:r>
              <a:rPr lang="en-US" sz="2400" dirty="0"/>
              <a:t>Other neuropeptides</a:t>
            </a:r>
            <a:endParaRPr lang="en-US" sz="1800" dirty="0"/>
          </a:p>
        </p:txBody>
      </p:sp>
    </p:spTree>
    <p:extLst>
      <p:ext uri="{BB962C8B-B14F-4D97-AF65-F5344CB8AC3E}">
        <p14:creationId xmlns:p14="http://schemas.microsoft.com/office/powerpoint/2010/main" val="4740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00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Identify the primary functional layers of the brain and their essential functions</a:t>
            </a:r>
          </a:p>
          <a:p>
            <a:pPr marL="457200" indent="-457200">
              <a:buFont typeface="+mj-lt"/>
              <a:buAutoNum type="arabicPeriod"/>
            </a:pPr>
            <a:r>
              <a:rPr lang="en-US" dirty="0"/>
              <a:t>Explain the basic processes and structures involved in the disease of addiction</a:t>
            </a:r>
          </a:p>
          <a:p>
            <a:pPr marL="457200" indent="-457200">
              <a:buFont typeface="+mj-lt"/>
              <a:buAutoNum type="arabicPeriod"/>
            </a:pPr>
            <a:r>
              <a:rPr lang="en-US" dirty="0"/>
              <a:t>Understand how addictive disease interferes with normal brain functioning</a:t>
            </a:r>
          </a:p>
          <a:p>
            <a:pPr marL="457200" indent="-457200">
              <a:buFont typeface="+mj-lt"/>
              <a:buAutoNum type="arabicPeriod"/>
            </a:pPr>
            <a:r>
              <a:rPr lang="en-US" dirty="0"/>
              <a:t>Understand how applied neurobiology informs effective intervention and promotes recovery</a:t>
            </a:r>
          </a:p>
          <a:p>
            <a:pPr marL="457200" indent="-457200">
              <a:buFont typeface="+mj-lt"/>
              <a:buAutoNum type="arabicPeriod"/>
            </a:pPr>
            <a:r>
              <a:rPr lang="en-US" dirty="0"/>
              <a:t>Begin to incorporate these fundamental neurobiological concepts into intervention, treatment, and long-term recovery planning</a:t>
            </a:r>
          </a:p>
        </p:txBody>
      </p:sp>
    </p:spTree>
    <p:extLst>
      <p:ext uri="{BB962C8B-B14F-4D97-AF65-F5344CB8AC3E}">
        <p14:creationId xmlns:p14="http://schemas.microsoft.com/office/powerpoint/2010/main" val="3245071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33" y="609600"/>
            <a:ext cx="8552505" cy="5715000"/>
          </a:xfrm>
          <a:prstGeom prst="rect">
            <a:avLst/>
          </a:prstGeom>
        </p:spPr>
      </p:pic>
    </p:spTree>
    <p:extLst>
      <p:ext uri="{BB962C8B-B14F-4D97-AF65-F5344CB8AC3E}">
        <p14:creationId xmlns:p14="http://schemas.microsoft.com/office/powerpoint/2010/main" val="107566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99A8-DFAD-4B40-8B41-B7ED96309CD5}"/>
              </a:ext>
            </a:extLst>
          </p:cNvPr>
          <p:cNvSpPr>
            <a:spLocks noGrp="1"/>
          </p:cNvSpPr>
          <p:nvPr>
            <p:ph type="title"/>
          </p:nvPr>
        </p:nvSpPr>
        <p:spPr/>
        <p:txBody>
          <a:bodyPr/>
          <a:lstStyle/>
          <a:p>
            <a:r>
              <a:rPr lang="en-US" dirty="0"/>
              <a:t>Complex Connections</a:t>
            </a:r>
          </a:p>
        </p:txBody>
      </p:sp>
      <p:sp>
        <p:nvSpPr>
          <p:cNvPr id="3" name="Content Placeholder 2">
            <a:extLst>
              <a:ext uri="{FF2B5EF4-FFF2-40B4-BE49-F238E27FC236}">
                <a16:creationId xmlns:a16="http://schemas.microsoft.com/office/drawing/2014/main" id="{BE9E0DBF-3C08-4837-9D48-C2277911F4A4}"/>
              </a:ext>
            </a:extLst>
          </p:cNvPr>
          <p:cNvSpPr>
            <a:spLocks noGrp="1"/>
          </p:cNvSpPr>
          <p:nvPr>
            <p:ph idx="1"/>
          </p:nvPr>
        </p:nvSpPr>
        <p:spPr/>
        <p:txBody>
          <a:bodyPr/>
          <a:lstStyle/>
          <a:p>
            <a:r>
              <a:rPr lang="en-US" sz="3600" dirty="0"/>
              <a:t>86 billion neurons</a:t>
            </a:r>
          </a:p>
          <a:p>
            <a:r>
              <a:rPr lang="en-US" sz="3600" dirty="0"/>
              <a:t>10 to the 100</a:t>
            </a:r>
            <a:r>
              <a:rPr lang="en-US" sz="3600" baseline="30000" dirty="0"/>
              <a:t>th</a:t>
            </a:r>
            <a:r>
              <a:rPr lang="en-US" sz="3600" dirty="0"/>
              <a:t> power</a:t>
            </a:r>
          </a:p>
          <a:p>
            <a:r>
              <a:rPr lang="en-US" sz="3600" dirty="0"/>
              <a:t>Vs. 10 to the 80</a:t>
            </a:r>
            <a:r>
              <a:rPr lang="en-US" sz="3600" baseline="30000" dirty="0"/>
              <a:t>th</a:t>
            </a:r>
            <a:r>
              <a:rPr lang="en-US" sz="3600" dirty="0"/>
              <a:t> power</a:t>
            </a:r>
          </a:p>
          <a:p>
            <a:r>
              <a:rPr lang="en-US" sz="3600" dirty="0"/>
              <a:t>(From “Buddha’s Brain”)</a:t>
            </a:r>
          </a:p>
          <a:p>
            <a:endParaRPr lang="en-US" dirty="0"/>
          </a:p>
        </p:txBody>
      </p:sp>
    </p:spTree>
    <p:extLst>
      <p:ext uri="{BB962C8B-B14F-4D97-AF65-F5344CB8AC3E}">
        <p14:creationId xmlns:p14="http://schemas.microsoft.com/office/powerpoint/2010/main" val="1028765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sz="5800" b="1" dirty="0"/>
              <a:t>The Brain’s 3 Layers</a:t>
            </a:r>
          </a:p>
        </p:txBody>
      </p:sp>
      <p:sp>
        <p:nvSpPr>
          <p:cNvPr id="95235" name="Rectangle 3"/>
          <p:cNvSpPr>
            <a:spLocks noGrp="1" noChangeArrowheads="1"/>
          </p:cNvSpPr>
          <p:nvPr>
            <p:ph idx="1"/>
          </p:nvPr>
        </p:nvSpPr>
        <p:spPr/>
        <p:txBody>
          <a:bodyPr>
            <a:normAutofit fontScale="77500" lnSpcReduction="20000"/>
          </a:bodyPr>
          <a:lstStyle/>
          <a:p>
            <a:r>
              <a:rPr lang="en-US" altLang="en-US" sz="4000" dirty="0"/>
              <a:t>Upper Layer: Cerebrum (cortex)</a:t>
            </a:r>
          </a:p>
          <a:p>
            <a:r>
              <a:rPr lang="en-US" altLang="en-US" sz="4000" dirty="0"/>
              <a:t>Mid-Brain/Limbic System:</a:t>
            </a:r>
          </a:p>
          <a:p>
            <a:r>
              <a:rPr lang="en-US" altLang="en-US" sz="4000" dirty="0"/>
              <a:t>Brainstem: </a:t>
            </a:r>
          </a:p>
          <a:p>
            <a:pPr lvl="1"/>
            <a:r>
              <a:rPr lang="en-US" altLang="en-US" sz="3700" dirty="0"/>
              <a:t>Survival</a:t>
            </a:r>
          </a:p>
          <a:p>
            <a:pPr lvl="1"/>
            <a:r>
              <a:rPr lang="en-US" altLang="en-US" sz="3700" dirty="0"/>
              <a:t>Reactive</a:t>
            </a:r>
          </a:p>
          <a:p>
            <a:pPr lvl="1"/>
            <a:r>
              <a:rPr lang="en-US" altLang="en-US" sz="3700" dirty="0"/>
              <a:t>“Reptilian”</a:t>
            </a:r>
          </a:p>
          <a:p>
            <a:pPr lvl="1"/>
            <a:r>
              <a:rPr lang="en-US" altLang="en-US" sz="3700" dirty="0"/>
              <a:t>“Snakes on a Brain”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276949"/>
            <a:ext cx="3257550" cy="290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2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 calcmode="lin" valueType="num">
                                      <p:cBhvr>
                                        <p:cTn id="14"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52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52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 calcmode="lin" valueType="num">
                                      <p:cBhvr>
                                        <p:cTn id="21"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52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52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5235">
                                            <p:txEl>
                                              <p:pRg st="3" end="3"/>
                                            </p:txEl>
                                          </p:spTgt>
                                        </p:tgtEl>
                                        <p:attrNameLst>
                                          <p:attrName>style.visibility</p:attrName>
                                        </p:attrNameLst>
                                      </p:cBhvr>
                                      <p:to>
                                        <p:strVal val="visible"/>
                                      </p:to>
                                    </p:set>
                                    <p:anim calcmode="lin" valueType="num">
                                      <p:cBhvr>
                                        <p:cTn id="28"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523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52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5235">
                                            <p:txEl>
                                              <p:pRg st="4" end="4"/>
                                            </p:txEl>
                                          </p:spTgt>
                                        </p:tgtEl>
                                        <p:attrNameLst>
                                          <p:attrName>style.visibility</p:attrName>
                                        </p:attrNameLst>
                                      </p:cBhvr>
                                      <p:to>
                                        <p:strVal val="visible"/>
                                      </p:to>
                                    </p:set>
                                    <p:anim calcmode="lin" valueType="num">
                                      <p:cBhvr>
                                        <p:cTn id="35"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523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523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5235">
                                            <p:txEl>
                                              <p:pRg st="5" end="5"/>
                                            </p:txEl>
                                          </p:spTgt>
                                        </p:tgtEl>
                                        <p:attrNameLst>
                                          <p:attrName>style.visibility</p:attrName>
                                        </p:attrNameLst>
                                      </p:cBhvr>
                                      <p:to>
                                        <p:strVal val="visible"/>
                                      </p:to>
                                    </p:set>
                                    <p:anim calcmode="lin" valueType="num">
                                      <p:cBhvr>
                                        <p:cTn id="42" dur="500" fill="hold"/>
                                        <p:tgtEl>
                                          <p:spTgt spid="9523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523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523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5235">
                                            <p:txEl>
                                              <p:pRg st="6" end="6"/>
                                            </p:txEl>
                                          </p:spTgt>
                                        </p:tgtEl>
                                        <p:attrNameLst>
                                          <p:attrName>style.visibility</p:attrName>
                                        </p:attrNameLst>
                                      </p:cBhvr>
                                      <p:to>
                                        <p:strVal val="visible"/>
                                      </p:to>
                                    </p:set>
                                    <p:anim calcmode="lin" valueType="num">
                                      <p:cBhvr>
                                        <p:cTn id="49" dur="500" fill="hold"/>
                                        <p:tgtEl>
                                          <p:spTgt spid="9523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523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Cerebrum</a:t>
            </a:r>
          </a:p>
        </p:txBody>
      </p:sp>
      <p:sp>
        <p:nvSpPr>
          <p:cNvPr id="3" name="Content Placeholder 2"/>
          <p:cNvSpPr>
            <a:spLocks noGrp="1"/>
          </p:cNvSpPr>
          <p:nvPr>
            <p:ph idx="1"/>
          </p:nvPr>
        </p:nvSpPr>
        <p:spPr>
          <a:xfrm>
            <a:off x="609598" y="1488613"/>
            <a:ext cx="6347714" cy="3880773"/>
          </a:xfrm>
        </p:spPr>
        <p:txBody>
          <a:bodyPr>
            <a:normAutofit/>
          </a:bodyPr>
          <a:lstStyle/>
          <a:p>
            <a:r>
              <a:rPr lang="en-US" dirty="0"/>
              <a:t>Our most-recently-evolved region of the brain</a:t>
            </a:r>
          </a:p>
          <a:p>
            <a:r>
              <a:rPr lang="en-US" dirty="0"/>
              <a:t>The most significant difference compared to the brains of other species on the planet</a:t>
            </a:r>
          </a:p>
          <a:p>
            <a:r>
              <a:rPr lang="en-US" dirty="0"/>
              <a:t>Sperm Whale – 17 lbs. of brain, most dedicated to musculoskeletal management</a:t>
            </a:r>
          </a:p>
          <a:p>
            <a:r>
              <a:rPr lang="en-US" dirty="0"/>
              <a:t>Human brain – 3 lbs.</a:t>
            </a:r>
          </a:p>
          <a:p>
            <a:r>
              <a:rPr lang="en-US" dirty="0"/>
              <a:t>Human brain has far more neurons, highest ratio of cerebrum to body mass &amp; rest of brain of any species</a:t>
            </a:r>
          </a:p>
          <a:p>
            <a:r>
              <a:rPr lang="en-US" dirty="0"/>
              <a:t>The cerebrum is dedicated to integrating sensory &amp; reflective information related to our </a:t>
            </a:r>
            <a:r>
              <a:rPr lang="en-US" i="1" dirty="0"/>
              <a:t>Social Nature</a:t>
            </a:r>
          </a:p>
          <a:p>
            <a:r>
              <a:rPr lang="en-US" dirty="0"/>
              <a:t>Cerebrum is most like a</a:t>
            </a:r>
            <a:r>
              <a:rPr lang="en-US" i="1" dirty="0"/>
              <a:t> “social computer”</a:t>
            </a:r>
          </a:p>
        </p:txBody>
      </p:sp>
    </p:spTree>
    <p:extLst>
      <p:ext uri="{BB962C8B-B14F-4D97-AF65-F5344CB8AC3E}">
        <p14:creationId xmlns:p14="http://schemas.microsoft.com/office/powerpoint/2010/main" val="36100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to our development as “Human”</a:t>
            </a:r>
          </a:p>
        </p:txBody>
      </p:sp>
      <p:sp>
        <p:nvSpPr>
          <p:cNvPr id="3" name="Content Placeholder 2"/>
          <p:cNvSpPr>
            <a:spLocks noGrp="1"/>
          </p:cNvSpPr>
          <p:nvPr>
            <p:ph idx="1"/>
          </p:nvPr>
        </p:nvSpPr>
        <p:spPr/>
        <p:txBody>
          <a:bodyPr>
            <a:normAutofit fontScale="70000" lnSpcReduction="20000"/>
          </a:bodyPr>
          <a:lstStyle/>
          <a:p>
            <a:r>
              <a:rPr lang="en-US" sz="2800" dirty="0"/>
              <a:t>500,000 years ago, started using tools</a:t>
            </a:r>
          </a:p>
          <a:p>
            <a:r>
              <a:rPr lang="en-US" sz="2800" dirty="0"/>
              <a:t>50,000 years ago, started using fire</a:t>
            </a:r>
          </a:p>
          <a:p>
            <a:pPr lvl="1"/>
            <a:r>
              <a:rPr lang="en-US" sz="2400" dirty="0"/>
              <a:t>Allowed migration to colder regions</a:t>
            </a:r>
          </a:p>
          <a:p>
            <a:pPr lvl="1"/>
            <a:r>
              <a:rPr lang="en-US" sz="2400" dirty="0"/>
              <a:t>Cooking food made more calories available</a:t>
            </a:r>
          </a:p>
          <a:p>
            <a:pPr lvl="1"/>
            <a:r>
              <a:rPr lang="en-US" sz="2400" dirty="0"/>
              <a:t>More calories made larger “calorie hog” brains possible</a:t>
            </a:r>
          </a:p>
          <a:p>
            <a:r>
              <a:rPr lang="en-US" sz="2800" dirty="0"/>
              <a:t>Nevertheless, our ancestors were always near extinction from:</a:t>
            </a:r>
          </a:p>
          <a:p>
            <a:pPr lvl="1"/>
            <a:r>
              <a:rPr lang="en-US" sz="2500" dirty="0"/>
              <a:t>Exposure</a:t>
            </a:r>
          </a:p>
          <a:p>
            <a:pPr lvl="1"/>
            <a:r>
              <a:rPr lang="en-US" sz="2500" dirty="0"/>
              <a:t>Starvation</a:t>
            </a:r>
          </a:p>
          <a:p>
            <a:pPr lvl="1"/>
            <a:r>
              <a:rPr lang="en-US" sz="2500" dirty="0"/>
              <a:t>Disease</a:t>
            </a:r>
          </a:p>
          <a:p>
            <a:pPr lvl="1"/>
            <a:r>
              <a:rPr lang="en-US" sz="2500" dirty="0"/>
              <a:t>Competition </a:t>
            </a:r>
          </a:p>
        </p:txBody>
      </p:sp>
    </p:spTree>
    <p:extLst>
      <p:ext uri="{BB962C8B-B14F-4D97-AF65-F5344CB8AC3E}">
        <p14:creationId xmlns:p14="http://schemas.microsoft.com/office/powerpoint/2010/main" val="42920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Cerebrum as “Social Computer”</a:t>
            </a:r>
          </a:p>
        </p:txBody>
      </p:sp>
      <p:sp>
        <p:nvSpPr>
          <p:cNvPr id="3" name="Content Placeholder 2"/>
          <p:cNvSpPr>
            <a:spLocks noGrp="1"/>
          </p:cNvSpPr>
          <p:nvPr>
            <p:ph idx="1"/>
          </p:nvPr>
        </p:nvSpPr>
        <p:spPr/>
        <p:txBody>
          <a:bodyPr>
            <a:normAutofit fontScale="70000" lnSpcReduction="20000"/>
          </a:bodyPr>
          <a:lstStyle/>
          <a:p>
            <a:r>
              <a:rPr lang="en-US" sz="2600" dirty="0"/>
              <a:t>Our social nature put us at the top of the food chain</a:t>
            </a:r>
          </a:p>
          <a:p>
            <a:r>
              <a:rPr lang="en-US" sz="2600" dirty="0"/>
              <a:t>Massive processing is required for:</a:t>
            </a:r>
          </a:p>
          <a:p>
            <a:pPr lvl="1"/>
            <a:r>
              <a:rPr lang="en-US" sz="2200" dirty="0"/>
              <a:t>Language</a:t>
            </a:r>
          </a:p>
          <a:p>
            <a:pPr lvl="1"/>
            <a:r>
              <a:rPr lang="en-US" sz="2200" dirty="0"/>
              <a:t>Tone of voice and facial expression</a:t>
            </a:r>
          </a:p>
          <a:p>
            <a:pPr lvl="1"/>
            <a:r>
              <a:rPr lang="en-US" sz="2200" dirty="0"/>
              <a:t>Social group cues of:</a:t>
            </a:r>
          </a:p>
          <a:p>
            <a:pPr lvl="2"/>
            <a:r>
              <a:rPr lang="en-US" sz="1700" dirty="0"/>
              <a:t>Hierarchy, Threat, Nurture</a:t>
            </a:r>
          </a:p>
          <a:p>
            <a:r>
              <a:rPr lang="en-US" sz="2600" dirty="0"/>
              <a:t>Social interaction with the environment</a:t>
            </a:r>
          </a:p>
          <a:p>
            <a:pPr lvl="1"/>
            <a:r>
              <a:rPr lang="en-US" sz="2200" dirty="0"/>
              <a:t>Hunting/gathering</a:t>
            </a:r>
          </a:p>
          <a:p>
            <a:pPr lvl="1"/>
            <a:r>
              <a:rPr lang="en-US" sz="2200" dirty="0"/>
              <a:t>Security</a:t>
            </a:r>
          </a:p>
          <a:p>
            <a:pPr lvl="1"/>
            <a:r>
              <a:rPr lang="en-US" sz="2200" dirty="0"/>
              <a:t>Shelter</a:t>
            </a:r>
          </a:p>
          <a:p>
            <a:r>
              <a:rPr lang="en-US" sz="2600" dirty="0"/>
              <a:t>Technology – knowledge &amp; skill accumulation/sharing</a:t>
            </a:r>
            <a:endParaRPr lang="en-US" dirty="0"/>
          </a:p>
          <a:p>
            <a:pPr lvl="1"/>
            <a:endParaRPr lang="en-US" dirty="0"/>
          </a:p>
        </p:txBody>
      </p:sp>
    </p:spTree>
    <p:extLst>
      <p:ext uri="{BB962C8B-B14F-4D97-AF65-F5344CB8AC3E}">
        <p14:creationId xmlns:p14="http://schemas.microsoft.com/office/powerpoint/2010/main" val="22961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Mid-Brain, Limbic System</a:t>
            </a:r>
          </a:p>
        </p:txBody>
      </p:sp>
      <p:sp>
        <p:nvSpPr>
          <p:cNvPr id="3" name="Content Placeholder 2"/>
          <p:cNvSpPr>
            <a:spLocks noGrp="1"/>
          </p:cNvSpPr>
          <p:nvPr>
            <p:ph idx="1"/>
          </p:nvPr>
        </p:nvSpPr>
        <p:spPr/>
        <p:txBody>
          <a:bodyPr>
            <a:normAutofit fontScale="77500" lnSpcReduction="20000"/>
          </a:bodyPr>
          <a:lstStyle/>
          <a:p>
            <a:r>
              <a:rPr lang="en-US" sz="2400" dirty="0"/>
              <a:t>Emotional and sensory processing and response</a:t>
            </a:r>
          </a:p>
          <a:p>
            <a:r>
              <a:rPr lang="en-US" sz="2400" dirty="0"/>
              <a:t>The primary feeling and reacting centers</a:t>
            </a:r>
          </a:p>
          <a:p>
            <a:r>
              <a:rPr lang="en-US" sz="2400" dirty="0"/>
              <a:t>Many separate structures for self and species preservation</a:t>
            </a:r>
          </a:p>
          <a:p>
            <a:pPr lvl="1"/>
            <a:r>
              <a:rPr lang="en-US" sz="2000" dirty="0"/>
              <a:t>Amygdala – Fear, Rage &amp; reactivity with environmental cues</a:t>
            </a:r>
          </a:p>
          <a:p>
            <a:pPr lvl="1"/>
            <a:r>
              <a:rPr lang="en-US" sz="2000" dirty="0"/>
              <a:t>Hippocampus – Memory and Spatial interaction; Patterns</a:t>
            </a:r>
          </a:p>
          <a:p>
            <a:pPr lvl="1"/>
            <a:r>
              <a:rPr lang="en-US" sz="2000" dirty="0"/>
              <a:t>Hypothalamus – Endocrine, Sexual, and Autonomic control</a:t>
            </a:r>
          </a:p>
          <a:p>
            <a:pPr lvl="2"/>
            <a:r>
              <a:rPr lang="en-US" sz="1800" dirty="0"/>
              <a:t>Temperature regulation</a:t>
            </a:r>
          </a:p>
          <a:p>
            <a:pPr lvl="2"/>
            <a:r>
              <a:rPr lang="en-US" sz="1800" dirty="0"/>
              <a:t>Arousal and Craving</a:t>
            </a:r>
            <a:endParaRPr lang="en-US" sz="1600" dirty="0"/>
          </a:p>
          <a:p>
            <a:pPr lvl="1"/>
            <a:r>
              <a:rPr lang="en-US" sz="2000" dirty="0"/>
              <a:t>Hypothalamus also outputs limbic processes to the rest of the brain</a:t>
            </a:r>
          </a:p>
          <a:p>
            <a:r>
              <a:rPr lang="en-US" dirty="0"/>
              <a:t>Found in the earliest mammals and since</a:t>
            </a:r>
          </a:p>
        </p:txBody>
      </p:sp>
    </p:spTree>
    <p:extLst>
      <p:ext uri="{BB962C8B-B14F-4D97-AF65-F5344CB8AC3E}">
        <p14:creationId xmlns:p14="http://schemas.microsoft.com/office/powerpoint/2010/main" val="37046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06" y="0"/>
            <a:ext cx="7267388" cy="6858000"/>
          </a:xfrm>
          <a:prstGeom prst="rect">
            <a:avLst/>
          </a:prstGeom>
        </p:spPr>
      </p:pic>
    </p:spTree>
    <p:extLst>
      <p:ext uri="{BB962C8B-B14F-4D97-AF65-F5344CB8AC3E}">
        <p14:creationId xmlns:p14="http://schemas.microsoft.com/office/powerpoint/2010/main" val="495062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Reptilian Mind</a:t>
            </a:r>
          </a:p>
        </p:txBody>
      </p:sp>
      <p:sp>
        <p:nvSpPr>
          <p:cNvPr id="3" name="Content Placeholder 2"/>
          <p:cNvSpPr>
            <a:spLocks noGrp="1"/>
          </p:cNvSpPr>
          <p:nvPr>
            <p:ph idx="1"/>
          </p:nvPr>
        </p:nvSpPr>
        <p:spPr/>
        <p:txBody>
          <a:bodyPr>
            <a:normAutofit/>
          </a:bodyPr>
          <a:lstStyle/>
          <a:p>
            <a:r>
              <a:rPr lang="en-US" sz="2400" dirty="0"/>
              <a:t>So-called because it’s as far as reptiles evolved</a:t>
            </a:r>
          </a:p>
          <a:p>
            <a:r>
              <a:rPr lang="en-US" sz="2400" dirty="0"/>
              <a:t>Reptiles don’t nurture their young</a:t>
            </a:r>
          </a:p>
          <a:p>
            <a:r>
              <a:rPr lang="en-US" sz="2400" dirty="0"/>
              <a:t>Reptiles are purely reactive creatures</a:t>
            </a:r>
          </a:p>
          <a:p>
            <a:r>
              <a:rPr lang="en-US" sz="2400" dirty="0"/>
              <a:t>Includes the Brainstem and Cerebellum (coordination)</a:t>
            </a:r>
          </a:p>
          <a:p>
            <a:r>
              <a:rPr lang="en-US" sz="2400" dirty="0"/>
              <a:t>Manages the Sympathetic and Parasympathetic nervous systems</a:t>
            </a:r>
          </a:p>
        </p:txBody>
      </p:sp>
    </p:spTree>
    <p:extLst>
      <p:ext uri="{BB962C8B-B14F-4D97-AF65-F5344CB8AC3E}">
        <p14:creationId xmlns:p14="http://schemas.microsoft.com/office/powerpoint/2010/main" val="11556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nake&#10;&#10;Description automatically generated">
            <a:extLst>
              <a:ext uri="{FF2B5EF4-FFF2-40B4-BE49-F238E27FC236}">
                <a16:creationId xmlns:a16="http://schemas.microsoft.com/office/drawing/2014/main" id="{DC08E45A-F466-44D5-8CFE-7971F9C7E2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340" r="4053"/>
          <a:stretch/>
        </p:blipFill>
        <p:spPr>
          <a:xfrm>
            <a:off x="426339" y="571500"/>
            <a:ext cx="8291322" cy="5715000"/>
          </a:xfrm>
          <a:prstGeom prst="rect">
            <a:avLst/>
          </a:prstGeom>
        </p:spPr>
      </p:pic>
    </p:spTree>
    <p:extLst>
      <p:ext uri="{BB962C8B-B14F-4D97-AF65-F5344CB8AC3E}">
        <p14:creationId xmlns:p14="http://schemas.microsoft.com/office/powerpoint/2010/main" val="33261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Disclosure</a:t>
            </a:r>
          </a:p>
        </p:txBody>
      </p:sp>
      <p:sp>
        <p:nvSpPr>
          <p:cNvPr id="3" name="Content Placeholder 2"/>
          <p:cNvSpPr>
            <a:spLocks noGrp="1"/>
          </p:cNvSpPr>
          <p:nvPr>
            <p:ph idx="1"/>
          </p:nvPr>
        </p:nvSpPr>
        <p:spPr/>
        <p:txBody>
          <a:bodyPr>
            <a:normAutofit fontScale="92500" lnSpcReduction="20000"/>
          </a:bodyPr>
          <a:lstStyle/>
          <a:p>
            <a:r>
              <a:rPr lang="en-US" sz="4000" dirty="0">
                <a:latin typeface="Georgia" panose="02040502050405020303" pitchFamily="18" charset="0"/>
              </a:rPr>
              <a:t>Addiction sucks. Big time. </a:t>
            </a:r>
          </a:p>
          <a:p>
            <a:r>
              <a:rPr lang="en-US" sz="4000" dirty="0">
                <a:latin typeface="Georgia" panose="02040502050405020303" pitchFamily="18" charset="0"/>
              </a:rPr>
              <a:t>The presenter has a distinct bias against addiction and this bias will appear throughout the presentation. </a:t>
            </a:r>
          </a:p>
          <a:p>
            <a:r>
              <a:rPr lang="en-US" sz="4000" dirty="0">
                <a:latin typeface="Georgia" panose="02040502050405020303" pitchFamily="18" charset="0"/>
              </a:rPr>
              <a:t>Deal with it. </a:t>
            </a:r>
          </a:p>
        </p:txBody>
      </p:sp>
    </p:spTree>
    <p:extLst>
      <p:ext uri="{BB962C8B-B14F-4D97-AF65-F5344CB8AC3E}">
        <p14:creationId xmlns:p14="http://schemas.microsoft.com/office/powerpoint/2010/main" val="2435997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006E-A84A-4D87-84BF-AB169F6027C7}"/>
              </a:ext>
            </a:extLst>
          </p:cNvPr>
          <p:cNvSpPr>
            <a:spLocks noGrp="1"/>
          </p:cNvSpPr>
          <p:nvPr>
            <p:ph type="title"/>
          </p:nvPr>
        </p:nvSpPr>
        <p:spPr/>
        <p:txBody>
          <a:bodyPr/>
          <a:lstStyle/>
          <a:p>
            <a:pPr algn="ctr"/>
            <a:r>
              <a:rPr lang="en-US" dirty="0"/>
              <a:t>Engine &amp; Brakes:</a:t>
            </a:r>
            <a:br>
              <a:rPr lang="en-US" dirty="0"/>
            </a:br>
            <a:r>
              <a:rPr lang="en-US" dirty="0"/>
              <a:t>Revving Up &amp; Winding Down</a:t>
            </a:r>
          </a:p>
        </p:txBody>
      </p:sp>
      <p:sp>
        <p:nvSpPr>
          <p:cNvPr id="3" name="Content Placeholder 2">
            <a:extLst>
              <a:ext uri="{FF2B5EF4-FFF2-40B4-BE49-F238E27FC236}">
                <a16:creationId xmlns:a16="http://schemas.microsoft.com/office/drawing/2014/main" id="{D9765813-4837-4633-94AD-C703EAFF547B}"/>
              </a:ext>
            </a:extLst>
          </p:cNvPr>
          <p:cNvSpPr>
            <a:spLocks noGrp="1"/>
          </p:cNvSpPr>
          <p:nvPr>
            <p:ph idx="1"/>
          </p:nvPr>
        </p:nvSpPr>
        <p:spPr/>
        <p:txBody>
          <a:bodyPr>
            <a:normAutofit lnSpcReduction="10000"/>
          </a:bodyPr>
          <a:lstStyle/>
          <a:p>
            <a:r>
              <a:rPr lang="en-US" dirty="0"/>
              <a:t>Not binary like a computer’s “0 – 1,” “On – Off’ switches</a:t>
            </a:r>
          </a:p>
          <a:p>
            <a:r>
              <a:rPr lang="en-US" dirty="0"/>
              <a:t>More like the engine &amp; brakes on a car</a:t>
            </a:r>
          </a:p>
          <a:p>
            <a:r>
              <a:rPr lang="en-US" dirty="0"/>
              <a:t>On a continuum</a:t>
            </a:r>
          </a:p>
          <a:p>
            <a:r>
              <a:rPr lang="en-US" dirty="0"/>
              <a:t>“Sympathetic” nervous system </a:t>
            </a:r>
            <a:r>
              <a:rPr lang="en-US" i="1" dirty="0"/>
              <a:t>activates</a:t>
            </a:r>
            <a:r>
              <a:rPr lang="en-US" dirty="0"/>
              <a:t> areas</a:t>
            </a:r>
          </a:p>
          <a:p>
            <a:pPr lvl="1"/>
            <a:r>
              <a:rPr lang="en-US" dirty="0"/>
              <a:t>Like the engine in a car</a:t>
            </a:r>
          </a:p>
          <a:p>
            <a:pPr lvl="1"/>
            <a:r>
              <a:rPr lang="en-US" dirty="0"/>
              <a:t>Gets things going</a:t>
            </a:r>
          </a:p>
          <a:p>
            <a:r>
              <a:rPr lang="en-US" dirty="0"/>
              <a:t>“Parasympathetic” nervous system </a:t>
            </a:r>
            <a:r>
              <a:rPr lang="en-US" i="1" dirty="0"/>
              <a:t>deactivates</a:t>
            </a:r>
            <a:r>
              <a:rPr lang="en-US" dirty="0"/>
              <a:t> areas</a:t>
            </a:r>
          </a:p>
          <a:p>
            <a:pPr lvl="1"/>
            <a:r>
              <a:rPr lang="en-US" dirty="0"/>
              <a:t>Like the brakes on a car</a:t>
            </a:r>
          </a:p>
          <a:p>
            <a:pPr lvl="1"/>
            <a:r>
              <a:rPr lang="en-US" dirty="0"/>
              <a:t>Slows things down</a:t>
            </a:r>
          </a:p>
          <a:p>
            <a:r>
              <a:rPr lang="en-US" dirty="0"/>
              <a:t>Imbalances may be responsible for Mood &amp; Thought Disorders</a:t>
            </a:r>
          </a:p>
        </p:txBody>
      </p:sp>
    </p:spTree>
    <p:extLst>
      <p:ext uri="{BB962C8B-B14F-4D97-AF65-F5344CB8AC3E}">
        <p14:creationId xmlns:p14="http://schemas.microsoft.com/office/powerpoint/2010/main" val="276744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71D3-3594-40BE-8A95-98FE3C126F0A}"/>
              </a:ext>
            </a:extLst>
          </p:cNvPr>
          <p:cNvSpPr>
            <a:spLocks noGrp="1"/>
          </p:cNvSpPr>
          <p:nvPr>
            <p:ph type="title"/>
          </p:nvPr>
        </p:nvSpPr>
        <p:spPr/>
        <p:txBody>
          <a:bodyPr/>
          <a:lstStyle/>
          <a:p>
            <a:r>
              <a:rPr lang="en-US" dirty="0"/>
              <a:t>The Sympathetic Nervous System</a:t>
            </a:r>
          </a:p>
        </p:txBody>
      </p:sp>
      <p:sp>
        <p:nvSpPr>
          <p:cNvPr id="3" name="Content Placeholder 2">
            <a:extLst>
              <a:ext uri="{FF2B5EF4-FFF2-40B4-BE49-F238E27FC236}">
                <a16:creationId xmlns:a16="http://schemas.microsoft.com/office/drawing/2014/main" id="{668F5875-23B9-4C3B-B018-124120F77FFB}"/>
              </a:ext>
            </a:extLst>
          </p:cNvPr>
          <p:cNvSpPr>
            <a:spLocks noGrp="1"/>
          </p:cNvSpPr>
          <p:nvPr>
            <p:ph idx="1"/>
          </p:nvPr>
        </p:nvSpPr>
        <p:spPr/>
        <p:txBody>
          <a:bodyPr>
            <a:normAutofit/>
          </a:bodyPr>
          <a:lstStyle/>
          <a:p>
            <a:r>
              <a:rPr lang="en-US" sz="2800" dirty="0"/>
              <a:t>Activation, excitation</a:t>
            </a:r>
          </a:p>
          <a:p>
            <a:r>
              <a:rPr lang="en-US" sz="2800" dirty="0"/>
              <a:t>Glutamate</a:t>
            </a:r>
          </a:p>
          <a:p>
            <a:r>
              <a:rPr lang="en-US" sz="2800" dirty="0"/>
              <a:t>Responsible for Fight/Flight/Freeze</a:t>
            </a:r>
          </a:p>
          <a:p>
            <a:r>
              <a:rPr lang="en-US" sz="2800" dirty="0"/>
              <a:t>Cortisol as a byproduct</a:t>
            </a:r>
          </a:p>
          <a:p>
            <a:r>
              <a:rPr lang="en-US" sz="2800" dirty="0"/>
              <a:t>Necessary for immediate action</a:t>
            </a:r>
          </a:p>
          <a:p>
            <a:r>
              <a:rPr lang="en-US" sz="2800" dirty="0"/>
              <a:t>“All hands on deck! Battle stations!”</a:t>
            </a:r>
          </a:p>
        </p:txBody>
      </p:sp>
    </p:spTree>
    <p:extLst>
      <p:ext uri="{BB962C8B-B14F-4D97-AF65-F5344CB8AC3E}">
        <p14:creationId xmlns:p14="http://schemas.microsoft.com/office/powerpoint/2010/main" val="196829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C2FD-A1EF-4FE4-ABFF-4F9AA6CCB326}"/>
              </a:ext>
            </a:extLst>
          </p:cNvPr>
          <p:cNvSpPr>
            <a:spLocks noGrp="1"/>
          </p:cNvSpPr>
          <p:nvPr>
            <p:ph type="title"/>
          </p:nvPr>
        </p:nvSpPr>
        <p:spPr/>
        <p:txBody>
          <a:bodyPr/>
          <a:lstStyle/>
          <a:p>
            <a:r>
              <a:rPr lang="en-US" dirty="0"/>
              <a:t>The Parasympathetic Nervous System</a:t>
            </a:r>
          </a:p>
        </p:txBody>
      </p:sp>
      <p:sp>
        <p:nvSpPr>
          <p:cNvPr id="3" name="Content Placeholder 2">
            <a:extLst>
              <a:ext uri="{FF2B5EF4-FFF2-40B4-BE49-F238E27FC236}">
                <a16:creationId xmlns:a16="http://schemas.microsoft.com/office/drawing/2014/main" id="{F48F239E-087A-4AF2-9C9A-82AA615CB276}"/>
              </a:ext>
            </a:extLst>
          </p:cNvPr>
          <p:cNvSpPr>
            <a:spLocks noGrp="1"/>
          </p:cNvSpPr>
          <p:nvPr>
            <p:ph idx="1"/>
          </p:nvPr>
        </p:nvSpPr>
        <p:spPr/>
        <p:txBody>
          <a:bodyPr>
            <a:normAutofit/>
          </a:bodyPr>
          <a:lstStyle/>
          <a:p>
            <a:r>
              <a:rPr lang="en-US" sz="2800" dirty="0"/>
              <a:t>De-activation, calming, suppressing</a:t>
            </a:r>
          </a:p>
          <a:p>
            <a:r>
              <a:rPr lang="en-US" sz="2800" dirty="0"/>
              <a:t>Gamma Amino Butyric Acid – </a:t>
            </a:r>
            <a:r>
              <a:rPr lang="en-US" sz="2800" b="1" i="1" dirty="0"/>
              <a:t>GABA</a:t>
            </a:r>
          </a:p>
          <a:p>
            <a:r>
              <a:rPr lang="en-US" sz="2800" b="1" i="1" dirty="0"/>
              <a:t>“Everyone just calm down! Nap time!”</a:t>
            </a:r>
          </a:p>
          <a:p>
            <a:endParaRPr lang="en-US" sz="2800" dirty="0"/>
          </a:p>
        </p:txBody>
      </p:sp>
    </p:spTree>
    <p:extLst>
      <p:ext uri="{BB962C8B-B14F-4D97-AF65-F5344CB8AC3E}">
        <p14:creationId xmlns:p14="http://schemas.microsoft.com/office/powerpoint/2010/main" val="1190318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F2BF-0318-4326-AF5C-DCF715C97E47}"/>
              </a:ext>
            </a:extLst>
          </p:cNvPr>
          <p:cNvSpPr>
            <a:spLocks noGrp="1"/>
          </p:cNvSpPr>
          <p:nvPr>
            <p:ph type="title"/>
          </p:nvPr>
        </p:nvSpPr>
        <p:spPr/>
        <p:txBody>
          <a:bodyPr/>
          <a:lstStyle/>
          <a:p>
            <a:r>
              <a:rPr lang="en-US" dirty="0"/>
              <a:t>Drugs of Choice and the S/P Systems</a:t>
            </a:r>
          </a:p>
        </p:txBody>
      </p:sp>
      <p:sp>
        <p:nvSpPr>
          <p:cNvPr id="3" name="Content Placeholder 2">
            <a:extLst>
              <a:ext uri="{FF2B5EF4-FFF2-40B4-BE49-F238E27FC236}">
                <a16:creationId xmlns:a16="http://schemas.microsoft.com/office/drawing/2014/main" id="{E6FEFD42-F656-4B94-9168-4FE5A4F97D5A}"/>
              </a:ext>
            </a:extLst>
          </p:cNvPr>
          <p:cNvSpPr>
            <a:spLocks noGrp="1"/>
          </p:cNvSpPr>
          <p:nvPr>
            <p:ph idx="1"/>
          </p:nvPr>
        </p:nvSpPr>
        <p:spPr/>
        <p:txBody>
          <a:bodyPr>
            <a:normAutofit fontScale="85000" lnSpcReduction="10000"/>
          </a:bodyPr>
          <a:lstStyle/>
          <a:p>
            <a:r>
              <a:rPr lang="en-US" sz="3200" dirty="0"/>
              <a:t>Not always about the “high”</a:t>
            </a:r>
          </a:p>
          <a:p>
            <a:pPr lvl="1"/>
            <a:r>
              <a:rPr lang="en-US" sz="2800" dirty="0"/>
              <a:t>“Subbing” for low Glutamate</a:t>
            </a:r>
          </a:p>
          <a:p>
            <a:pPr lvl="1"/>
            <a:r>
              <a:rPr lang="en-US" sz="2800" dirty="0"/>
              <a:t>“Subbing” for low GABA</a:t>
            </a:r>
          </a:p>
          <a:p>
            <a:pPr lvl="1"/>
            <a:r>
              <a:rPr lang="en-US" sz="2800" dirty="0"/>
              <a:t>“Moderating” too much Glutamate</a:t>
            </a:r>
          </a:p>
          <a:p>
            <a:pPr lvl="1"/>
            <a:r>
              <a:rPr lang="en-US" sz="2800" dirty="0"/>
              <a:t>“Moderating” too much GABA</a:t>
            </a:r>
          </a:p>
          <a:p>
            <a:pPr lvl="1"/>
            <a:endParaRPr lang="en-US" sz="2800" dirty="0"/>
          </a:p>
          <a:p>
            <a:r>
              <a:rPr lang="en-US" sz="3200" dirty="0"/>
              <a:t>Becomes a crutch</a:t>
            </a:r>
          </a:p>
          <a:p>
            <a:pPr lvl="1"/>
            <a:r>
              <a:rPr lang="en-US" sz="2800" dirty="0"/>
              <a:t>Further atrophy in the relevant system</a:t>
            </a:r>
          </a:p>
        </p:txBody>
      </p:sp>
    </p:spTree>
    <p:extLst>
      <p:ext uri="{BB962C8B-B14F-4D97-AF65-F5344CB8AC3E}">
        <p14:creationId xmlns:p14="http://schemas.microsoft.com/office/powerpoint/2010/main" val="3798361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1017-445B-46ED-BE0F-5488B157E8B1}"/>
              </a:ext>
            </a:extLst>
          </p:cNvPr>
          <p:cNvSpPr>
            <a:spLocks noGrp="1"/>
          </p:cNvSpPr>
          <p:nvPr>
            <p:ph type="title"/>
          </p:nvPr>
        </p:nvSpPr>
        <p:spPr/>
        <p:txBody>
          <a:bodyPr/>
          <a:lstStyle/>
          <a:p>
            <a:r>
              <a:rPr lang="en-US" dirty="0"/>
              <a:t>Imbalances in S/P systems</a:t>
            </a:r>
          </a:p>
        </p:txBody>
      </p:sp>
      <p:sp>
        <p:nvSpPr>
          <p:cNvPr id="3" name="Content Placeholder 2">
            <a:extLst>
              <a:ext uri="{FF2B5EF4-FFF2-40B4-BE49-F238E27FC236}">
                <a16:creationId xmlns:a16="http://schemas.microsoft.com/office/drawing/2014/main" id="{9FEA8F95-384E-4DE9-A0BE-1AE49A021E3B}"/>
              </a:ext>
            </a:extLst>
          </p:cNvPr>
          <p:cNvSpPr>
            <a:spLocks noGrp="1"/>
          </p:cNvSpPr>
          <p:nvPr>
            <p:ph idx="1"/>
          </p:nvPr>
        </p:nvSpPr>
        <p:spPr/>
        <p:txBody>
          <a:bodyPr>
            <a:normAutofit/>
          </a:bodyPr>
          <a:lstStyle/>
          <a:p>
            <a:r>
              <a:rPr lang="en-US" sz="3600" dirty="0"/>
              <a:t>Depression</a:t>
            </a:r>
          </a:p>
          <a:p>
            <a:r>
              <a:rPr lang="en-US" sz="3600" dirty="0"/>
              <a:t>Anxiety</a:t>
            </a:r>
          </a:p>
          <a:p>
            <a:r>
              <a:rPr lang="en-US" sz="3600" dirty="0"/>
              <a:t>Bipolar</a:t>
            </a:r>
          </a:p>
          <a:p>
            <a:r>
              <a:rPr lang="en-US" sz="3600" dirty="0"/>
              <a:t>Psychotic disorders</a:t>
            </a:r>
          </a:p>
        </p:txBody>
      </p:sp>
    </p:spTree>
    <p:extLst>
      <p:ext uri="{BB962C8B-B14F-4D97-AF65-F5344CB8AC3E}">
        <p14:creationId xmlns:p14="http://schemas.microsoft.com/office/powerpoint/2010/main" val="1072196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Reward Pathway</a:t>
            </a:r>
          </a:p>
        </p:txBody>
      </p:sp>
      <p:sp>
        <p:nvSpPr>
          <p:cNvPr id="3" name="Content Placeholder 2"/>
          <p:cNvSpPr>
            <a:spLocks noGrp="1"/>
          </p:cNvSpPr>
          <p:nvPr>
            <p:ph idx="1"/>
          </p:nvPr>
        </p:nvSpPr>
        <p:spPr/>
        <p:txBody>
          <a:bodyPr>
            <a:normAutofit/>
          </a:bodyPr>
          <a:lstStyle/>
          <a:p>
            <a:r>
              <a:rPr lang="en-US" sz="2800" dirty="0"/>
              <a:t>Natural Rewards</a:t>
            </a:r>
          </a:p>
          <a:p>
            <a:r>
              <a:rPr lang="en-US" sz="2800" dirty="0"/>
              <a:t>Food</a:t>
            </a:r>
            <a:endParaRPr lang="en-US" sz="2500" dirty="0"/>
          </a:p>
          <a:p>
            <a:r>
              <a:rPr lang="en-US" sz="2800" dirty="0"/>
              <a:t>Water</a:t>
            </a:r>
          </a:p>
          <a:p>
            <a:r>
              <a:rPr lang="en-US" sz="2800" dirty="0"/>
              <a:t>Sex</a:t>
            </a:r>
          </a:p>
          <a:p>
            <a:r>
              <a:rPr lang="en-US" sz="2800" dirty="0"/>
              <a:t>Nurture</a:t>
            </a:r>
          </a:p>
          <a:p>
            <a:r>
              <a:rPr lang="en-US" sz="2800" dirty="0"/>
              <a:t>(Air)</a:t>
            </a:r>
          </a:p>
          <a:p>
            <a:pPr marL="0" indent="0">
              <a:buNone/>
            </a:pPr>
            <a:endParaRPr lang="en-US" sz="2800" dirty="0"/>
          </a:p>
        </p:txBody>
      </p:sp>
    </p:spTree>
    <p:extLst>
      <p:ext uri="{BB962C8B-B14F-4D97-AF65-F5344CB8AC3E}">
        <p14:creationId xmlns:p14="http://schemas.microsoft.com/office/powerpoint/2010/main" val="25144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Pleasure: One Mechanism</a:t>
            </a:r>
          </a:p>
        </p:txBody>
      </p:sp>
      <p:sp>
        <p:nvSpPr>
          <p:cNvPr id="3" name="Content Placeholder 2"/>
          <p:cNvSpPr>
            <a:spLocks noGrp="1"/>
          </p:cNvSpPr>
          <p:nvPr>
            <p:ph idx="1"/>
          </p:nvPr>
        </p:nvSpPr>
        <p:spPr>
          <a:xfrm>
            <a:off x="628650" y="1690689"/>
            <a:ext cx="7886700" cy="4422775"/>
          </a:xfrm>
        </p:spPr>
        <p:txBody>
          <a:bodyPr>
            <a:normAutofit fontScale="85000" lnSpcReduction="10000"/>
          </a:bodyPr>
          <a:lstStyle/>
          <a:p>
            <a:r>
              <a:rPr lang="en-US" sz="2400" dirty="0"/>
              <a:t>All Human pleasure has one mechanism</a:t>
            </a:r>
          </a:p>
          <a:p>
            <a:r>
              <a:rPr lang="en-US" sz="2400" dirty="0"/>
              <a:t>The release of Dopamine by neurons in the Nucleus Accumbens (and the VTA)</a:t>
            </a:r>
          </a:p>
          <a:p>
            <a:r>
              <a:rPr lang="en-US" sz="2400" dirty="0"/>
              <a:t>Intensity is determined by</a:t>
            </a:r>
          </a:p>
          <a:p>
            <a:pPr lvl="1"/>
            <a:r>
              <a:rPr lang="en-US" sz="2000" dirty="0"/>
              <a:t>The speed of Dopamine release</a:t>
            </a:r>
          </a:p>
          <a:p>
            <a:pPr lvl="1"/>
            <a:r>
              <a:rPr lang="en-US" sz="2000" dirty="0"/>
              <a:t>The number of cells releasing, and their amount released</a:t>
            </a:r>
          </a:p>
          <a:p>
            <a:pPr lvl="1"/>
            <a:r>
              <a:rPr lang="en-US" sz="2000" dirty="0"/>
              <a:t>The time Dopamine spends on receptors and in the Neural Synapse</a:t>
            </a:r>
          </a:p>
          <a:p>
            <a:r>
              <a:rPr lang="en-US" sz="2400" dirty="0"/>
              <a:t>With repeated use, Glutamate (a neurotransmitter associated with learning) is released</a:t>
            </a:r>
          </a:p>
          <a:p>
            <a:r>
              <a:rPr lang="en-US" sz="2400" dirty="0"/>
              <a:t>This generates an association (behavioral memory); so that experience becomes motivation, leading to intense craving</a:t>
            </a:r>
          </a:p>
          <a:p>
            <a:r>
              <a:rPr lang="en-US" sz="2400" dirty="0"/>
              <a:t>Permanent association with natural rewards</a:t>
            </a:r>
          </a:p>
          <a:p>
            <a:endParaRPr lang="en-US" dirty="0"/>
          </a:p>
        </p:txBody>
      </p:sp>
    </p:spTree>
    <p:extLst>
      <p:ext uri="{BB962C8B-B14F-4D97-AF65-F5344CB8AC3E}">
        <p14:creationId xmlns:p14="http://schemas.microsoft.com/office/powerpoint/2010/main" val="22041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Disclosure (cont’d.)</a:t>
            </a:r>
          </a:p>
        </p:txBody>
      </p:sp>
      <p:sp>
        <p:nvSpPr>
          <p:cNvPr id="3" name="Content Placeholder 2"/>
          <p:cNvSpPr>
            <a:spLocks noGrp="1"/>
          </p:cNvSpPr>
          <p:nvPr>
            <p:ph idx="1"/>
          </p:nvPr>
        </p:nvSpPr>
        <p:spPr/>
        <p:txBody>
          <a:bodyPr>
            <a:normAutofit fontScale="92500" lnSpcReduction="10000"/>
          </a:bodyPr>
          <a:lstStyle/>
          <a:p>
            <a:r>
              <a:rPr lang="en-US" sz="4000" dirty="0">
                <a:latin typeface="Georgia" panose="02040502050405020303" pitchFamily="18" charset="0"/>
              </a:rPr>
              <a:t>Dr. Janzen has no financial interest in any of the cited entities, other than to complain about the rest of the tax-guzzling government outside of the cited research bodies. </a:t>
            </a:r>
          </a:p>
        </p:txBody>
      </p:sp>
    </p:spTree>
    <p:extLst>
      <p:ext uri="{BB962C8B-B14F-4D97-AF65-F5344CB8AC3E}">
        <p14:creationId xmlns:p14="http://schemas.microsoft.com/office/powerpoint/2010/main" val="2745664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Some Ways the Addiction Process Begins</a:t>
            </a:r>
          </a:p>
        </p:txBody>
      </p:sp>
      <p:sp>
        <p:nvSpPr>
          <p:cNvPr id="73731" name="Rectangle 3"/>
          <p:cNvSpPr>
            <a:spLocks noGrp="1" noChangeArrowheads="1"/>
          </p:cNvSpPr>
          <p:nvPr>
            <p:ph idx="1"/>
          </p:nvPr>
        </p:nvSpPr>
        <p:spPr/>
        <p:txBody>
          <a:bodyPr>
            <a:normAutofit fontScale="85000" lnSpcReduction="20000"/>
          </a:bodyPr>
          <a:lstStyle/>
          <a:p>
            <a:pPr>
              <a:lnSpc>
                <a:spcPct val="90000"/>
              </a:lnSpc>
            </a:pPr>
            <a:r>
              <a:rPr lang="en-US" altLang="en-US" sz="3200" dirty="0"/>
              <a:t>Peer use/pressure &amp; experimentation</a:t>
            </a:r>
          </a:p>
          <a:p>
            <a:pPr lvl="1">
              <a:lnSpc>
                <a:spcPct val="90000"/>
              </a:lnSpc>
            </a:pPr>
            <a:r>
              <a:rPr lang="en-US" altLang="en-US" sz="2800" dirty="0"/>
              <a:t>Earlier starts increase likelihood of addiction</a:t>
            </a:r>
          </a:p>
          <a:p>
            <a:pPr lvl="1">
              <a:lnSpc>
                <a:spcPct val="90000"/>
              </a:lnSpc>
            </a:pPr>
            <a:r>
              <a:rPr lang="en-US" altLang="en-US" sz="2800" dirty="0"/>
              <a:t>Desire to “fit in,” to feel “normal”</a:t>
            </a:r>
          </a:p>
          <a:p>
            <a:pPr>
              <a:lnSpc>
                <a:spcPct val="90000"/>
              </a:lnSpc>
            </a:pPr>
            <a:r>
              <a:rPr lang="en-US" altLang="en-US" sz="3200" dirty="0"/>
              <a:t>Co-occurring disorders (self-medication)</a:t>
            </a:r>
          </a:p>
          <a:p>
            <a:pPr lvl="1">
              <a:lnSpc>
                <a:spcPct val="90000"/>
              </a:lnSpc>
            </a:pPr>
            <a:r>
              <a:rPr lang="en-US" altLang="en-US" sz="2800" dirty="0"/>
              <a:t>Some </a:t>
            </a:r>
            <a:r>
              <a:rPr lang="en-US" altLang="en-US" sz="2800" dirty="0" err="1"/>
              <a:t>CooD</a:t>
            </a:r>
            <a:r>
              <a:rPr lang="en-US" altLang="en-US" sz="2800" dirty="0"/>
              <a:t> in majority of instances</a:t>
            </a:r>
          </a:p>
          <a:p>
            <a:pPr lvl="1">
              <a:lnSpc>
                <a:spcPct val="90000"/>
              </a:lnSpc>
            </a:pPr>
            <a:r>
              <a:rPr lang="en-US" altLang="en-US" sz="2800" dirty="0"/>
              <a:t>Depression/Bi-Polar, ADHD, Anxiety, Personality Disorders, PTSD</a:t>
            </a:r>
          </a:p>
          <a:p>
            <a:pPr>
              <a:lnSpc>
                <a:spcPct val="90000"/>
              </a:lnSpc>
            </a:pPr>
            <a:r>
              <a:rPr lang="en-US" altLang="en-US" sz="3200" dirty="0"/>
              <a:t>Family/Marital Trauma and/or Conflict </a:t>
            </a:r>
            <a:endParaRPr lang="en-US" altLang="en-US" dirty="0"/>
          </a:p>
        </p:txBody>
      </p:sp>
    </p:spTree>
    <p:extLst>
      <p:ext uri="{BB962C8B-B14F-4D97-AF65-F5344CB8AC3E}">
        <p14:creationId xmlns:p14="http://schemas.microsoft.com/office/powerpoint/2010/main" val="171008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Progression, </a:t>
            </a:r>
            <a:br>
              <a:rPr lang="en-US" dirty="0"/>
            </a:br>
            <a:r>
              <a:rPr lang="en-US" dirty="0"/>
              <a:t>Abstinence to Addiction</a:t>
            </a:r>
          </a:p>
        </p:txBody>
      </p:sp>
      <p:sp>
        <p:nvSpPr>
          <p:cNvPr id="3" name="Content Placeholder 2"/>
          <p:cNvSpPr>
            <a:spLocks noGrp="1"/>
          </p:cNvSpPr>
          <p:nvPr>
            <p:ph idx="1"/>
          </p:nvPr>
        </p:nvSpPr>
        <p:spPr/>
        <p:txBody>
          <a:bodyPr>
            <a:normAutofit/>
          </a:bodyPr>
          <a:lstStyle/>
          <a:p>
            <a:r>
              <a:rPr lang="en-US" sz="2800" dirty="0"/>
              <a:t>Abstinence</a:t>
            </a:r>
          </a:p>
          <a:p>
            <a:r>
              <a:rPr lang="en-US" sz="2800" dirty="0"/>
              <a:t>Use</a:t>
            </a:r>
          </a:p>
          <a:p>
            <a:r>
              <a:rPr lang="en-US" sz="2800" dirty="0"/>
              <a:t>Abuse</a:t>
            </a:r>
          </a:p>
          <a:p>
            <a:r>
              <a:rPr lang="en-US" sz="2800" dirty="0"/>
              <a:t>Tolerance</a:t>
            </a:r>
          </a:p>
          <a:p>
            <a:r>
              <a:rPr lang="en-US" sz="2800" dirty="0"/>
              <a:t>Dependence</a:t>
            </a:r>
          </a:p>
          <a:p>
            <a:r>
              <a:rPr lang="en-US" sz="2800" dirty="0"/>
              <a:t>Addiction</a:t>
            </a:r>
          </a:p>
        </p:txBody>
      </p:sp>
    </p:spTree>
    <p:extLst>
      <p:ext uri="{BB962C8B-B14F-4D97-AF65-F5344CB8AC3E}">
        <p14:creationId xmlns:p14="http://schemas.microsoft.com/office/powerpoint/2010/main" val="36708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Dependence</a:t>
            </a:r>
          </a:p>
        </p:txBody>
      </p:sp>
      <p:sp>
        <p:nvSpPr>
          <p:cNvPr id="3" name="Content Placeholder 2"/>
          <p:cNvSpPr>
            <a:spLocks noGrp="1"/>
          </p:cNvSpPr>
          <p:nvPr>
            <p:ph idx="1"/>
          </p:nvPr>
        </p:nvSpPr>
        <p:spPr/>
        <p:txBody>
          <a:bodyPr>
            <a:normAutofit fontScale="92500" lnSpcReduction="10000"/>
          </a:bodyPr>
          <a:lstStyle/>
          <a:p>
            <a:r>
              <a:rPr lang="en-US" dirty="0"/>
              <a:t>Brain only functions “normally” in the presence of the drug/behavior</a:t>
            </a:r>
          </a:p>
          <a:p>
            <a:r>
              <a:rPr lang="en-US" dirty="0"/>
              <a:t>Repeated use overworks &amp; damages neurotransmitter systems</a:t>
            </a:r>
          </a:p>
          <a:p>
            <a:r>
              <a:rPr lang="en-US" dirty="0"/>
              <a:t>Without drug/behavior, significant physiologic </a:t>
            </a:r>
            <a:r>
              <a:rPr lang="en-US" i="1" dirty="0"/>
              <a:t>withdrawal</a:t>
            </a:r>
            <a:r>
              <a:rPr lang="en-US" dirty="0"/>
              <a:t> symptoms occur</a:t>
            </a:r>
          </a:p>
          <a:p>
            <a:r>
              <a:rPr lang="en-US" dirty="0"/>
              <a:t>Continued use becomes is about avoiding withdrawal symptoms</a:t>
            </a:r>
          </a:p>
          <a:p>
            <a:r>
              <a:rPr lang="en-US" dirty="0"/>
              <a:t>By this point, drug/behavior has made a permanent connection with the reward pathway &amp; the primitive (reptilian) brain</a:t>
            </a:r>
          </a:p>
          <a:p>
            <a:r>
              <a:rPr lang="en-US" dirty="0"/>
              <a:t>Early abstinence is experienced as life-threatening by the reptilian mind</a:t>
            </a:r>
          </a:p>
        </p:txBody>
      </p:sp>
    </p:spTree>
    <p:extLst>
      <p:ext uri="{BB962C8B-B14F-4D97-AF65-F5344CB8AC3E}">
        <p14:creationId xmlns:p14="http://schemas.microsoft.com/office/powerpoint/2010/main" val="10656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a:t>
            </a:r>
          </a:p>
        </p:txBody>
      </p:sp>
      <p:sp>
        <p:nvSpPr>
          <p:cNvPr id="3" name="Content Placeholder 2"/>
          <p:cNvSpPr>
            <a:spLocks noGrp="1"/>
          </p:cNvSpPr>
          <p:nvPr>
            <p:ph idx="1"/>
          </p:nvPr>
        </p:nvSpPr>
        <p:spPr/>
        <p:txBody>
          <a:bodyPr>
            <a:normAutofit fontScale="85000" lnSpcReduction="10000"/>
          </a:bodyPr>
          <a:lstStyle/>
          <a:p>
            <a:endParaRPr lang="en-US" dirty="0"/>
          </a:p>
          <a:p>
            <a:r>
              <a:rPr lang="en-US" sz="2400" dirty="0"/>
              <a:t>Dependence is the physiological condition</a:t>
            </a:r>
          </a:p>
          <a:p>
            <a:r>
              <a:rPr lang="en-US" sz="2400" dirty="0"/>
              <a:t>Addiction is the compulsive response to dependence</a:t>
            </a:r>
          </a:p>
          <a:p>
            <a:r>
              <a:rPr lang="en-US" sz="2400" dirty="0"/>
              <a:t>Loss of control in limiting use</a:t>
            </a:r>
          </a:p>
          <a:p>
            <a:r>
              <a:rPr lang="en-US" sz="2400" dirty="0"/>
              <a:t>Example: returning Vietnam Veterans</a:t>
            </a:r>
          </a:p>
          <a:p>
            <a:r>
              <a:rPr lang="en-US" sz="2400" dirty="0"/>
              <a:t>These distinctions are </a:t>
            </a:r>
            <a:r>
              <a:rPr lang="en-US" sz="2400" i="1" dirty="0"/>
              <a:t>not</a:t>
            </a:r>
            <a:r>
              <a:rPr lang="en-US" sz="2400" dirty="0"/>
              <a:t> part of the ICD or DSM clinical diagnosis or treatment criteria, “Substance Use Disorder” dimensions</a:t>
            </a:r>
          </a:p>
          <a:p>
            <a:r>
              <a:rPr lang="en-US" sz="2400" dirty="0"/>
              <a:t>This is to help clients/families make their own choices in response to presenting problems</a:t>
            </a:r>
          </a:p>
          <a:p>
            <a:endParaRPr lang="en-US" dirty="0"/>
          </a:p>
        </p:txBody>
      </p:sp>
    </p:spTree>
    <p:extLst>
      <p:ext uri="{BB962C8B-B14F-4D97-AF65-F5344CB8AC3E}">
        <p14:creationId xmlns:p14="http://schemas.microsoft.com/office/powerpoint/2010/main" val="5589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“Why is (my kid) acting that way?</a:t>
            </a:r>
          </a:p>
        </p:txBody>
      </p:sp>
      <p:sp>
        <p:nvSpPr>
          <p:cNvPr id="3" name="Content Placeholder 2"/>
          <p:cNvSpPr>
            <a:spLocks noGrp="1"/>
          </p:cNvSpPr>
          <p:nvPr>
            <p:ph idx="1"/>
          </p:nvPr>
        </p:nvSpPr>
        <p:spPr/>
        <p:txBody>
          <a:bodyPr>
            <a:normAutofit fontScale="77500" lnSpcReduction="20000"/>
          </a:bodyPr>
          <a:lstStyle/>
          <a:p>
            <a:r>
              <a:rPr lang="en-US" sz="2800" dirty="0"/>
              <a:t>Because addiction “lives” in the “reptilian mind”</a:t>
            </a:r>
          </a:p>
          <a:p>
            <a:r>
              <a:rPr lang="en-US" sz="2800" dirty="0"/>
              <a:t>Or, as I like to call it,</a:t>
            </a:r>
          </a:p>
          <a:p>
            <a:pPr lvl="1"/>
            <a:r>
              <a:rPr lang="en-US" sz="2800" dirty="0"/>
              <a:t>“Snakes on a Brain,”</a:t>
            </a:r>
            <a:endParaRPr lang="en-US" sz="2400" dirty="0"/>
          </a:p>
          <a:p>
            <a:r>
              <a:rPr lang="en-US" sz="2700" dirty="0"/>
              <a:t>Results in reptilian behavior</a:t>
            </a:r>
          </a:p>
          <a:p>
            <a:r>
              <a:rPr lang="en-US" sz="2700" dirty="0"/>
              <a:t>Quitting feels like dying in the primitive brain</a:t>
            </a:r>
          </a:p>
          <a:p>
            <a:r>
              <a:rPr lang="en-US" sz="2700" dirty="0"/>
              <a:t> Defensiveness, denial, reactivity</a:t>
            </a:r>
          </a:p>
          <a:p>
            <a:pPr lvl="1"/>
            <a:r>
              <a:rPr lang="en-US" sz="2400" dirty="0"/>
              <a:t>Are not about you</a:t>
            </a:r>
          </a:p>
          <a:p>
            <a:pPr lvl="1"/>
            <a:r>
              <a:rPr lang="en-US" sz="2400" dirty="0"/>
              <a:t>It’s about the disease defending itself</a:t>
            </a:r>
          </a:p>
          <a:p>
            <a:pPr lvl="1"/>
            <a:r>
              <a:rPr lang="en-US" sz="2400" dirty="0"/>
              <a:t>Like a rattlesnake</a:t>
            </a:r>
          </a:p>
        </p:txBody>
      </p:sp>
    </p:spTree>
    <p:extLst>
      <p:ext uri="{BB962C8B-B14F-4D97-AF65-F5344CB8AC3E}">
        <p14:creationId xmlns:p14="http://schemas.microsoft.com/office/powerpoint/2010/main" val="20877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inform choices? Families can:</a:t>
            </a:r>
          </a:p>
        </p:txBody>
      </p:sp>
      <p:sp>
        <p:nvSpPr>
          <p:cNvPr id="3" name="Content Placeholder 2"/>
          <p:cNvSpPr>
            <a:spLocks noGrp="1"/>
          </p:cNvSpPr>
          <p:nvPr>
            <p:ph idx="1"/>
          </p:nvPr>
        </p:nvSpPr>
        <p:spPr/>
        <p:txBody>
          <a:bodyPr>
            <a:normAutofit fontScale="85000" lnSpcReduction="20000"/>
          </a:bodyPr>
          <a:lstStyle/>
          <a:p>
            <a:r>
              <a:rPr lang="en-US" sz="2800" dirty="0"/>
              <a:t>Think strategically for outcomes</a:t>
            </a:r>
          </a:p>
          <a:p>
            <a:pPr lvl="1"/>
            <a:r>
              <a:rPr lang="en-US" sz="2400" dirty="0"/>
              <a:t>Instead of tussling over who’s right/wrong</a:t>
            </a:r>
          </a:p>
          <a:p>
            <a:r>
              <a:rPr lang="en-US" sz="2700" dirty="0"/>
              <a:t>Collaborate to manage reactivity</a:t>
            </a:r>
          </a:p>
          <a:p>
            <a:pPr lvl="1"/>
            <a:r>
              <a:rPr lang="en-US" sz="2400" dirty="0"/>
              <a:t>Instead of </a:t>
            </a:r>
            <a:r>
              <a:rPr lang="en-US" sz="2400" i="1" dirty="0"/>
              <a:t>reacting</a:t>
            </a:r>
          </a:p>
          <a:p>
            <a:pPr lvl="1"/>
            <a:r>
              <a:rPr lang="en-US" sz="2400" dirty="0"/>
              <a:t>Choose to </a:t>
            </a:r>
            <a:r>
              <a:rPr lang="en-US" sz="2400" b="1" dirty="0"/>
              <a:t>respond</a:t>
            </a:r>
          </a:p>
          <a:p>
            <a:r>
              <a:rPr lang="en-US" sz="2700" dirty="0"/>
              <a:t>Set common family goals for well-being</a:t>
            </a:r>
          </a:p>
          <a:p>
            <a:pPr lvl="1"/>
            <a:r>
              <a:rPr lang="en-US" sz="2400" dirty="0"/>
              <a:t>Instead of focusing on the AI</a:t>
            </a:r>
          </a:p>
          <a:p>
            <a:pPr lvl="1"/>
            <a:r>
              <a:rPr lang="en-US" sz="2400" dirty="0"/>
              <a:t>As a “problem to be fixed”</a:t>
            </a:r>
          </a:p>
          <a:p>
            <a:r>
              <a:rPr lang="en-US" sz="2700" dirty="0"/>
              <a:t>Don’t take the AI’s actions personally</a:t>
            </a:r>
          </a:p>
          <a:p>
            <a:pPr lvl="1"/>
            <a:r>
              <a:rPr lang="en-US" sz="2400" dirty="0"/>
              <a:t>It’s not about you!</a:t>
            </a:r>
          </a:p>
          <a:p>
            <a:endParaRPr lang="en-US" sz="2700" dirty="0"/>
          </a:p>
          <a:p>
            <a:endParaRPr lang="en-US" dirty="0"/>
          </a:p>
        </p:txBody>
      </p:sp>
    </p:spTree>
    <p:extLst>
      <p:ext uri="{BB962C8B-B14F-4D97-AF65-F5344CB8AC3E}">
        <p14:creationId xmlns:p14="http://schemas.microsoft.com/office/powerpoint/2010/main" val="14024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Intervention &amp; Treatment</a:t>
            </a:r>
          </a:p>
        </p:txBody>
      </p:sp>
      <p:sp>
        <p:nvSpPr>
          <p:cNvPr id="77827" name="Rectangle 3"/>
          <p:cNvSpPr>
            <a:spLocks noGrp="1" noChangeArrowheads="1"/>
          </p:cNvSpPr>
          <p:nvPr>
            <p:ph idx="1"/>
          </p:nvPr>
        </p:nvSpPr>
        <p:spPr/>
        <p:txBody>
          <a:bodyPr>
            <a:normAutofit fontScale="85000" lnSpcReduction="10000"/>
          </a:bodyPr>
          <a:lstStyle/>
          <a:p>
            <a:r>
              <a:rPr lang="en-US" altLang="en-US" sz="4000" dirty="0"/>
              <a:t>When an addicted individual can’t or won’t stop</a:t>
            </a:r>
          </a:p>
          <a:p>
            <a:pPr lvl="1"/>
            <a:r>
              <a:rPr lang="en-US" altLang="en-US" sz="3600" dirty="0"/>
              <a:t>Intervention may be necessary</a:t>
            </a:r>
          </a:p>
          <a:p>
            <a:pPr lvl="1"/>
            <a:r>
              <a:rPr lang="en-US" altLang="en-US" sz="3600" dirty="0"/>
              <a:t>Why professionals?</a:t>
            </a:r>
          </a:p>
          <a:p>
            <a:r>
              <a:rPr lang="en-US" altLang="en-US" sz="4000" dirty="0"/>
              <a:t>Different Models</a:t>
            </a:r>
          </a:p>
          <a:p>
            <a:r>
              <a:rPr lang="en-US" altLang="en-US" sz="4000" dirty="0"/>
              <a:t>Part of the Continuum of Care</a:t>
            </a:r>
          </a:p>
          <a:p>
            <a:pPr lvl="1"/>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78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 calcmode="lin" valueType="num">
                                      <p:cBhvr>
                                        <p:cTn id="14"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78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78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p:cTn id="21"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78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7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 calcmode="lin" valueType="num">
                                      <p:cBhvr>
                                        <p:cTn id="28" dur="500" fill="hold"/>
                                        <p:tgtEl>
                                          <p:spTgt spid="778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78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78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 calcmode="lin" valueType="num">
                                      <p:cBhvr>
                                        <p:cTn id="35" dur="500" fill="hold"/>
                                        <p:tgtEl>
                                          <p:spTgt spid="778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78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What Is An Intervention?</a:t>
            </a:r>
          </a:p>
        </p:txBody>
      </p:sp>
      <p:sp>
        <p:nvSpPr>
          <p:cNvPr id="83971" name="Rectangle 3"/>
          <p:cNvSpPr>
            <a:spLocks noGrp="1" noChangeArrowheads="1"/>
          </p:cNvSpPr>
          <p:nvPr>
            <p:ph idx="1"/>
          </p:nvPr>
        </p:nvSpPr>
        <p:spPr/>
        <p:txBody>
          <a:bodyPr>
            <a:normAutofit fontScale="77500" lnSpcReduction="20000"/>
          </a:bodyPr>
          <a:lstStyle/>
          <a:p>
            <a:r>
              <a:rPr lang="en-US" altLang="en-US" sz="2800" dirty="0"/>
              <a:t>Marshalling resources to </a:t>
            </a:r>
            <a:r>
              <a:rPr lang="en-US" altLang="en-US" sz="2800"/>
              <a:t>manage resistance</a:t>
            </a:r>
            <a:endParaRPr lang="en-US" altLang="en-US" sz="2800" dirty="0"/>
          </a:p>
          <a:p>
            <a:pPr lvl="1"/>
            <a:r>
              <a:rPr lang="en-US" altLang="en-US" sz="2400" dirty="0"/>
              <a:t>Leveraging significant relationships</a:t>
            </a:r>
          </a:p>
          <a:p>
            <a:pPr lvl="1"/>
            <a:r>
              <a:rPr lang="en-US" altLang="en-US" sz="2400" dirty="0"/>
              <a:t>Overwhelming the Addicted Individual with </a:t>
            </a:r>
            <a:r>
              <a:rPr lang="en-US" altLang="en-US" sz="2400" b="1" i="1" dirty="0"/>
              <a:t>love</a:t>
            </a:r>
          </a:p>
          <a:p>
            <a:r>
              <a:rPr lang="en-US" altLang="en-US" sz="2800" dirty="0"/>
              <a:t>Crucial moment/opportunity</a:t>
            </a:r>
          </a:p>
          <a:p>
            <a:pPr lvl="1"/>
            <a:r>
              <a:rPr lang="en-US" altLang="en-US" sz="2400" dirty="0"/>
              <a:t>Not just for detox/rehab</a:t>
            </a:r>
          </a:p>
          <a:p>
            <a:pPr lvl="1"/>
            <a:r>
              <a:rPr lang="en-US" altLang="en-US" sz="2400" dirty="0"/>
              <a:t>Recovery is for everyone involved</a:t>
            </a:r>
          </a:p>
          <a:p>
            <a:r>
              <a:rPr lang="en-US" altLang="en-US" sz="2800" dirty="0"/>
              <a:t>Continuum of care for at least a year</a:t>
            </a:r>
          </a:p>
          <a:p>
            <a:pPr lvl="1"/>
            <a:r>
              <a:rPr lang="en-US" altLang="en-US" sz="2400" dirty="0"/>
              <a:t>For the Addicted Individual</a:t>
            </a:r>
          </a:p>
          <a:p>
            <a:pPr lvl="1"/>
            <a:r>
              <a:rPr lang="en-US" altLang="en-US" sz="2400" dirty="0"/>
              <a:t>For the family &amp; significant others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971">
                                            <p:txEl>
                                              <p:pRg st="4" end="4"/>
                                            </p:txEl>
                                          </p:spTgt>
                                        </p:tgtEl>
                                        <p:attrNameLst>
                                          <p:attrName>style.visibility</p:attrName>
                                        </p:attrNameLst>
                                      </p:cBhvr>
                                      <p:to>
                                        <p:strVal val="visible"/>
                                      </p:to>
                                    </p:set>
                                    <p:anim calcmode="lin" valueType="num">
                                      <p:cBhvr additive="base">
                                        <p:cTn id="37"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971">
                                            <p:txEl>
                                              <p:pRg st="5" end="5"/>
                                            </p:txEl>
                                          </p:spTgt>
                                        </p:tgtEl>
                                        <p:attrNameLst>
                                          <p:attrName>style.visibility</p:attrName>
                                        </p:attrNameLst>
                                      </p:cBhvr>
                                      <p:to>
                                        <p:strVal val="visible"/>
                                      </p:to>
                                    </p:set>
                                    <p:anim calcmode="lin" valueType="num">
                                      <p:cBhvr additive="base">
                                        <p:cTn id="43" dur="5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3971">
                                            <p:txEl>
                                              <p:pRg st="6" end="6"/>
                                            </p:txEl>
                                          </p:spTgt>
                                        </p:tgtEl>
                                        <p:attrNameLst>
                                          <p:attrName>style.visibility</p:attrName>
                                        </p:attrNameLst>
                                      </p:cBhvr>
                                      <p:to>
                                        <p:strVal val="visible"/>
                                      </p:to>
                                    </p:set>
                                    <p:anim calcmode="lin" valueType="num">
                                      <p:cBhvr additive="base">
                                        <p:cTn id="49" dur="5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39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3971">
                                            <p:txEl>
                                              <p:pRg st="7" end="7"/>
                                            </p:txEl>
                                          </p:spTgt>
                                        </p:tgtEl>
                                        <p:attrNameLst>
                                          <p:attrName>style.visibility</p:attrName>
                                        </p:attrNameLst>
                                      </p:cBhvr>
                                      <p:to>
                                        <p:strVal val="visible"/>
                                      </p:to>
                                    </p:set>
                                    <p:anim calcmode="lin" valueType="num">
                                      <p:cBhvr additive="base">
                                        <p:cTn id="55" dur="5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39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3971">
                                            <p:txEl>
                                              <p:pRg st="8" end="8"/>
                                            </p:txEl>
                                          </p:spTgt>
                                        </p:tgtEl>
                                        <p:attrNameLst>
                                          <p:attrName>style.visibility</p:attrName>
                                        </p:attrNameLst>
                                      </p:cBhvr>
                                      <p:to>
                                        <p:strVal val="visible"/>
                                      </p:to>
                                    </p:set>
                                    <p:anim calcmode="lin" valueType="num">
                                      <p:cBhvr additive="base">
                                        <p:cTn id="61" dur="500" fill="hold"/>
                                        <p:tgtEl>
                                          <p:spTgt spid="8397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39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Two people looking at the camera&#10;&#10;Description automatically generated">
            <a:extLst>
              <a:ext uri="{FF2B5EF4-FFF2-40B4-BE49-F238E27FC236}">
                <a16:creationId xmlns:a16="http://schemas.microsoft.com/office/drawing/2014/main" id="{4E47685F-2A0E-4006-8D39-CFB2A6BCDD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333"/>
          <a:stretch/>
        </p:blipFill>
        <p:spPr>
          <a:xfrm>
            <a:off x="20" y="10"/>
            <a:ext cx="9143980" cy="6857990"/>
          </a:xfrm>
          <a:prstGeom prst="rect">
            <a:avLst/>
          </a:prstGeom>
        </p:spPr>
      </p:pic>
    </p:spTree>
    <p:extLst>
      <p:ext uri="{BB962C8B-B14F-4D97-AF65-F5344CB8AC3E}">
        <p14:creationId xmlns:p14="http://schemas.microsoft.com/office/powerpoint/2010/main" val="125225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t>
            </a:r>
            <a:r>
              <a:rPr lang="en-US" i="1" dirty="0"/>
              <a:t>not:</a:t>
            </a:r>
          </a:p>
        </p:txBody>
      </p:sp>
      <p:sp>
        <p:nvSpPr>
          <p:cNvPr id="3" name="Content Placeholder 2"/>
          <p:cNvSpPr>
            <a:spLocks noGrp="1"/>
          </p:cNvSpPr>
          <p:nvPr>
            <p:ph idx="1"/>
          </p:nvPr>
        </p:nvSpPr>
        <p:spPr/>
        <p:txBody>
          <a:bodyPr>
            <a:normAutofit fontScale="70000" lnSpcReduction="20000"/>
          </a:bodyPr>
          <a:lstStyle/>
          <a:p>
            <a:r>
              <a:rPr lang="en-US" sz="2800" dirty="0"/>
              <a:t>A graduate/medical school course in neurobiology;</a:t>
            </a:r>
          </a:p>
          <a:p>
            <a:r>
              <a:rPr lang="en-US" sz="2800" dirty="0"/>
              <a:t>A thorough review of current in-depth research</a:t>
            </a:r>
          </a:p>
          <a:p>
            <a:pPr lvl="1"/>
            <a:r>
              <a:rPr lang="en-US" sz="2400" dirty="0"/>
              <a:t>Though I seek constantly to be informed by this research</a:t>
            </a:r>
          </a:p>
          <a:p>
            <a:r>
              <a:rPr lang="en-US" sz="2800" dirty="0"/>
              <a:t>A discussion of ASAM, DSM, or ICD criteria</a:t>
            </a:r>
          </a:p>
          <a:p>
            <a:pPr lvl="1"/>
            <a:r>
              <a:rPr lang="en-US" sz="2500" dirty="0"/>
              <a:t>Necessary for professional assessment and treatment</a:t>
            </a:r>
          </a:p>
          <a:p>
            <a:pPr lvl="1"/>
            <a:r>
              <a:rPr lang="en-US" sz="2500" dirty="0"/>
              <a:t>Confusing for clients and families</a:t>
            </a:r>
          </a:p>
          <a:p>
            <a:r>
              <a:rPr lang="en-US" sz="2800" dirty="0"/>
              <a:t>A discussion for the evolution/creation debate</a:t>
            </a:r>
          </a:p>
          <a:p>
            <a:r>
              <a:rPr lang="en-US" sz="2800" dirty="0"/>
              <a:t>Also not training for home brain surgery; kits available at your favorite </a:t>
            </a:r>
            <a:r>
              <a:rPr lang="en-US" sz="2800" dirty="0" err="1"/>
              <a:t>WalMart</a:t>
            </a:r>
            <a:endParaRPr lang="en-US" sz="2800" dirty="0"/>
          </a:p>
        </p:txBody>
      </p:sp>
    </p:spTree>
    <p:extLst>
      <p:ext uri="{BB962C8B-B14F-4D97-AF65-F5344CB8AC3E}">
        <p14:creationId xmlns:p14="http://schemas.microsoft.com/office/powerpoint/2010/main" val="2731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#1: Managing Reactivity</a:t>
            </a:r>
          </a:p>
        </p:txBody>
      </p:sp>
      <p:sp>
        <p:nvSpPr>
          <p:cNvPr id="3" name="Content Placeholder 2"/>
          <p:cNvSpPr>
            <a:spLocks noGrp="1"/>
          </p:cNvSpPr>
          <p:nvPr>
            <p:ph idx="1"/>
          </p:nvPr>
        </p:nvSpPr>
        <p:spPr/>
        <p:txBody>
          <a:bodyPr>
            <a:normAutofit fontScale="92500" lnSpcReduction="20000"/>
          </a:bodyPr>
          <a:lstStyle/>
          <a:p>
            <a:r>
              <a:rPr lang="en-US" sz="3200" dirty="0"/>
              <a:t>Because dependence/withdrawal lives in the “reptilian mind”</a:t>
            </a:r>
          </a:p>
          <a:p>
            <a:pPr lvl="1"/>
            <a:r>
              <a:rPr lang="en-US" sz="2800" dirty="0"/>
              <a:t>“Snakes on a Brain”</a:t>
            </a:r>
          </a:p>
          <a:p>
            <a:pPr lvl="1"/>
            <a:r>
              <a:rPr lang="en-US" sz="2800" dirty="0"/>
              <a:t>Reactivity is a defense mechanism</a:t>
            </a:r>
          </a:p>
          <a:p>
            <a:r>
              <a:rPr lang="en-US" sz="3200" dirty="0"/>
              <a:t>Reactivity is contagious!</a:t>
            </a:r>
          </a:p>
          <a:p>
            <a:r>
              <a:rPr lang="en-US" sz="3200" dirty="0"/>
              <a:t>Cats metaphor</a:t>
            </a:r>
          </a:p>
          <a:p>
            <a:r>
              <a:rPr lang="en-US" sz="3200" dirty="0"/>
              <a:t>Expect reactivity to emerge</a:t>
            </a:r>
          </a:p>
          <a:p>
            <a:r>
              <a:rPr lang="en-US" sz="3200" dirty="0"/>
              <a:t>Prepare to </a:t>
            </a:r>
            <a:r>
              <a:rPr lang="en-US" sz="3200" i="1" dirty="0"/>
              <a:t>manage</a:t>
            </a:r>
            <a:r>
              <a:rPr lang="en-US" sz="3200" dirty="0"/>
              <a:t> reactivity</a:t>
            </a:r>
          </a:p>
          <a:p>
            <a:endParaRPr lang="en-US" sz="3200" dirty="0"/>
          </a:p>
        </p:txBody>
      </p:sp>
    </p:spTree>
    <p:extLst>
      <p:ext uri="{BB962C8B-B14F-4D97-AF65-F5344CB8AC3E}">
        <p14:creationId xmlns:p14="http://schemas.microsoft.com/office/powerpoint/2010/main" val="9098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Intervention Team</a:t>
            </a:r>
          </a:p>
        </p:txBody>
      </p:sp>
      <p:sp>
        <p:nvSpPr>
          <p:cNvPr id="3" name="Content Placeholder 2"/>
          <p:cNvSpPr>
            <a:spLocks noGrp="1"/>
          </p:cNvSpPr>
          <p:nvPr>
            <p:ph idx="1"/>
          </p:nvPr>
        </p:nvSpPr>
        <p:spPr/>
        <p:txBody>
          <a:bodyPr>
            <a:normAutofit fontScale="77500" lnSpcReduction="20000"/>
          </a:bodyPr>
          <a:lstStyle/>
          <a:p>
            <a:r>
              <a:rPr lang="en-US" sz="2800" dirty="0"/>
              <a:t>Highly reactive family members may be asked</a:t>
            </a:r>
          </a:p>
          <a:p>
            <a:pPr lvl="1"/>
            <a:r>
              <a:rPr lang="en-US" sz="2400" dirty="0"/>
              <a:t>To not participate</a:t>
            </a:r>
          </a:p>
          <a:p>
            <a:pPr lvl="1"/>
            <a:r>
              <a:rPr lang="en-US" sz="2400" dirty="0"/>
              <a:t>To only write a letter</a:t>
            </a:r>
          </a:p>
          <a:p>
            <a:r>
              <a:rPr lang="en-US" sz="2800" dirty="0"/>
              <a:t>Pre-intervention orientation &amp; coaching</a:t>
            </a:r>
          </a:p>
          <a:p>
            <a:pPr lvl="1"/>
            <a:r>
              <a:rPr lang="en-US" sz="2400" dirty="0"/>
              <a:t>Educate about the brain disease of addiction</a:t>
            </a:r>
          </a:p>
          <a:p>
            <a:pPr lvl="1"/>
            <a:r>
              <a:rPr lang="en-US" sz="2400" dirty="0"/>
              <a:t>Focus on the problem of reactivity</a:t>
            </a:r>
          </a:p>
          <a:p>
            <a:r>
              <a:rPr lang="en-US" sz="2700" dirty="0"/>
              <a:t>Get confirmation from each member of the team that they:</a:t>
            </a:r>
          </a:p>
          <a:p>
            <a:pPr lvl="2"/>
            <a:r>
              <a:rPr lang="en-US" sz="2400" dirty="0"/>
              <a:t>Understand the issue</a:t>
            </a:r>
          </a:p>
          <a:p>
            <a:pPr lvl="2"/>
            <a:r>
              <a:rPr lang="en-US" sz="2400" dirty="0"/>
              <a:t>Commit to remain calm</a:t>
            </a:r>
            <a:endParaRPr lang="en-US" sz="1800" dirty="0"/>
          </a:p>
          <a:p>
            <a:endParaRPr lang="en-US" dirty="0"/>
          </a:p>
        </p:txBody>
      </p:sp>
    </p:spTree>
    <p:extLst>
      <p:ext uri="{BB962C8B-B14F-4D97-AF65-F5344CB8AC3E}">
        <p14:creationId xmlns:p14="http://schemas.microsoft.com/office/powerpoint/2010/main" val="162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all Intervention meetings</a:t>
            </a:r>
          </a:p>
        </p:txBody>
      </p:sp>
      <p:sp>
        <p:nvSpPr>
          <p:cNvPr id="3" name="Content Placeholder 2"/>
          <p:cNvSpPr>
            <a:spLocks noGrp="1"/>
          </p:cNvSpPr>
          <p:nvPr>
            <p:ph idx="1"/>
          </p:nvPr>
        </p:nvSpPr>
        <p:spPr/>
        <p:txBody>
          <a:bodyPr>
            <a:normAutofit fontScale="77500" lnSpcReduction="20000"/>
          </a:bodyPr>
          <a:lstStyle/>
          <a:p>
            <a:r>
              <a:rPr lang="en-US" sz="3200" dirty="0"/>
              <a:t>Review group goals &amp; ground rules</a:t>
            </a:r>
          </a:p>
          <a:p>
            <a:r>
              <a:rPr lang="en-US" sz="3200" dirty="0"/>
              <a:t>Monitor group for signs of reactivity</a:t>
            </a:r>
          </a:p>
          <a:p>
            <a:pPr lvl="1"/>
            <a:r>
              <a:rPr lang="en-US" sz="2800" dirty="0"/>
              <a:t>Posture, Tone of voice, Facial expressions</a:t>
            </a:r>
          </a:p>
          <a:p>
            <a:pPr lvl="1"/>
            <a:r>
              <a:rPr lang="en-US" sz="2800" dirty="0"/>
              <a:t>Watch out for Hi-</a:t>
            </a:r>
            <a:r>
              <a:rPr lang="en-US" sz="2800" dirty="0" err="1"/>
              <a:t>jackers</a:t>
            </a:r>
            <a:endParaRPr lang="en-US" sz="2800" dirty="0"/>
          </a:p>
          <a:p>
            <a:r>
              <a:rPr lang="en-US" sz="3200" dirty="0"/>
              <a:t>Monitor self!</a:t>
            </a:r>
          </a:p>
          <a:p>
            <a:r>
              <a:rPr lang="en-US" sz="3200" dirty="0"/>
              <a:t>Take breaks</a:t>
            </a:r>
          </a:p>
          <a:p>
            <a:r>
              <a:rPr lang="en-US" sz="3200" dirty="0"/>
              <a:t>Keep the tone respectful and loving</a:t>
            </a:r>
          </a:p>
          <a:p>
            <a:r>
              <a:rPr lang="en-US" sz="3200" dirty="0"/>
              <a:t>Focus on building value in relationships</a:t>
            </a:r>
            <a:endParaRPr lang="en-US" dirty="0"/>
          </a:p>
        </p:txBody>
      </p:sp>
    </p:spTree>
    <p:extLst>
      <p:ext uri="{BB962C8B-B14F-4D97-AF65-F5344CB8AC3E}">
        <p14:creationId xmlns:p14="http://schemas.microsoft.com/office/powerpoint/2010/main" val="9696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5400"/>
              <a:t>Family Follow-up</a:t>
            </a:r>
          </a:p>
        </p:txBody>
      </p:sp>
      <p:sp>
        <p:nvSpPr>
          <p:cNvPr id="80899" name="Rectangle 3"/>
          <p:cNvSpPr>
            <a:spLocks noGrp="1" noChangeArrowheads="1"/>
          </p:cNvSpPr>
          <p:nvPr>
            <p:ph idx="1"/>
          </p:nvPr>
        </p:nvSpPr>
        <p:spPr/>
        <p:txBody>
          <a:bodyPr>
            <a:normAutofit fontScale="92500" lnSpcReduction="20000"/>
          </a:bodyPr>
          <a:lstStyle/>
          <a:p>
            <a:r>
              <a:rPr lang="en-US" altLang="en-US" sz="2800" dirty="0"/>
              <a:t>Homeostasis</a:t>
            </a:r>
          </a:p>
          <a:p>
            <a:r>
              <a:rPr lang="en-US" altLang="en-US" sz="2800" dirty="0"/>
              <a:t>Coaching to encourage, not enable </a:t>
            </a:r>
          </a:p>
          <a:p>
            <a:r>
              <a:rPr lang="en-US" altLang="en-US" sz="2800" dirty="0"/>
              <a:t>Try to identify “family rules,” patterns</a:t>
            </a:r>
          </a:p>
          <a:p>
            <a:r>
              <a:rPr lang="en-US" altLang="en-US" sz="2800" dirty="0"/>
              <a:t>Job #1-</a:t>
            </a:r>
            <a:r>
              <a:rPr lang="en-US" altLang="en-US" sz="2500" dirty="0"/>
              <a:t> </a:t>
            </a:r>
            <a:r>
              <a:rPr lang="en-US" altLang="en-US" sz="2800" b="1" i="1" dirty="0"/>
              <a:t>Identify &amp; manage reactivity</a:t>
            </a:r>
          </a:p>
          <a:p>
            <a:r>
              <a:rPr lang="en-US" altLang="en-US" sz="2800" dirty="0"/>
              <a:t>Transactional Analysis training</a:t>
            </a:r>
          </a:p>
          <a:p>
            <a:pPr lvl="1"/>
            <a:r>
              <a:rPr lang="en-US" altLang="en-US" sz="2800" dirty="0"/>
              <a:t>P – A – C </a:t>
            </a:r>
          </a:p>
          <a:p>
            <a:pPr lvl="1"/>
            <a:r>
              <a:rPr lang="en-US" altLang="en-US" sz="2800" dirty="0"/>
              <a:t>Parent/Adult/Child communication dynamic</a:t>
            </a:r>
          </a:p>
          <a:p>
            <a:pPr lvl="1"/>
            <a:r>
              <a:rPr lang="en-US" altLang="en-US" sz="2800" dirty="0"/>
              <a:t>Move from “You…” to “I…” messages</a:t>
            </a:r>
            <a:endParaRPr lang="en-US" alt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animEffect transition="in" filter="fade">
                                      <p:cBhvr>
                                        <p:cTn id="9" dur="500"/>
                                        <p:tgtEl>
                                          <p:spTgt spid="808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0899">
                                            <p:txEl>
                                              <p:pRg st="0" end="0"/>
                                            </p:txEl>
                                          </p:spTgt>
                                        </p:tgtEl>
                                        <p:attrNameLst>
                                          <p:attrName>style.visibility</p:attrName>
                                        </p:attrNameLst>
                                      </p:cBhvr>
                                      <p:to>
                                        <p:strVal val="visible"/>
                                      </p:to>
                                    </p:set>
                                    <p:anim calcmode="lin" valueType="num">
                                      <p:cBhvr>
                                        <p:cTn id="14"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089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08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0899">
                                            <p:txEl>
                                              <p:pRg st="1" end="1"/>
                                            </p:txEl>
                                          </p:spTgt>
                                        </p:tgtEl>
                                        <p:attrNameLst>
                                          <p:attrName>style.visibility</p:attrName>
                                        </p:attrNameLst>
                                      </p:cBhvr>
                                      <p:to>
                                        <p:strVal val="visible"/>
                                      </p:to>
                                    </p:set>
                                    <p:anim calcmode="lin" valueType="num">
                                      <p:cBhvr>
                                        <p:cTn id="21"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089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08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0899">
                                            <p:txEl>
                                              <p:pRg st="2" end="2"/>
                                            </p:txEl>
                                          </p:spTgt>
                                        </p:tgtEl>
                                        <p:attrNameLst>
                                          <p:attrName>style.visibility</p:attrName>
                                        </p:attrNameLst>
                                      </p:cBhvr>
                                      <p:to>
                                        <p:strVal val="visible"/>
                                      </p:to>
                                    </p:set>
                                    <p:anim calcmode="lin" valueType="num">
                                      <p:cBhvr>
                                        <p:cTn id="28"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089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08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0899">
                                            <p:txEl>
                                              <p:pRg st="3" end="3"/>
                                            </p:txEl>
                                          </p:spTgt>
                                        </p:tgtEl>
                                        <p:attrNameLst>
                                          <p:attrName>style.visibility</p:attrName>
                                        </p:attrNameLst>
                                      </p:cBhvr>
                                      <p:to>
                                        <p:strVal val="visible"/>
                                      </p:to>
                                    </p:set>
                                    <p:anim calcmode="lin" valueType="num">
                                      <p:cBhvr>
                                        <p:cTn id="3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089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08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0899">
                                            <p:txEl>
                                              <p:pRg st="4" end="4"/>
                                            </p:txEl>
                                          </p:spTgt>
                                        </p:tgtEl>
                                        <p:attrNameLst>
                                          <p:attrName>style.visibility</p:attrName>
                                        </p:attrNameLst>
                                      </p:cBhvr>
                                      <p:to>
                                        <p:strVal val="visible"/>
                                      </p:to>
                                    </p:set>
                                    <p:anim calcmode="lin" valueType="num">
                                      <p:cBhvr>
                                        <p:cTn id="42"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089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08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80899">
                                            <p:txEl>
                                              <p:pRg st="5" end="5"/>
                                            </p:txEl>
                                          </p:spTgt>
                                        </p:tgtEl>
                                        <p:attrNameLst>
                                          <p:attrName>style.visibility</p:attrName>
                                        </p:attrNameLst>
                                      </p:cBhvr>
                                      <p:to>
                                        <p:strVal val="visible"/>
                                      </p:to>
                                    </p:set>
                                    <p:anim calcmode="lin" valueType="num">
                                      <p:cBhvr>
                                        <p:cTn id="49" dur="500" fill="hold"/>
                                        <p:tgtEl>
                                          <p:spTgt spid="8089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0899">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808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80899">
                                            <p:txEl>
                                              <p:pRg st="6" end="6"/>
                                            </p:txEl>
                                          </p:spTgt>
                                        </p:tgtEl>
                                        <p:attrNameLst>
                                          <p:attrName>style.visibility</p:attrName>
                                        </p:attrNameLst>
                                      </p:cBhvr>
                                      <p:to>
                                        <p:strVal val="visible"/>
                                      </p:to>
                                    </p:set>
                                    <p:anim calcmode="lin" valueType="num">
                                      <p:cBhvr>
                                        <p:cTn id="56" dur="500" fill="hold"/>
                                        <p:tgtEl>
                                          <p:spTgt spid="80899">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0899">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0899">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80899">
                                            <p:txEl>
                                              <p:pRg st="7" end="7"/>
                                            </p:txEl>
                                          </p:spTgt>
                                        </p:tgtEl>
                                        <p:attrNameLst>
                                          <p:attrName>style.visibility</p:attrName>
                                        </p:attrNameLst>
                                      </p:cBhvr>
                                      <p:to>
                                        <p:strVal val="visible"/>
                                      </p:to>
                                    </p:set>
                                    <p:anim calcmode="lin" valueType="num">
                                      <p:cBhvr>
                                        <p:cTn id="63" dur="500" fill="hold"/>
                                        <p:tgtEl>
                                          <p:spTgt spid="80899">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80899">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80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Recovery Message</a:t>
            </a:r>
          </a:p>
        </p:txBody>
      </p:sp>
      <p:sp>
        <p:nvSpPr>
          <p:cNvPr id="3" name="Content Placeholder 2"/>
          <p:cNvSpPr>
            <a:spLocks noGrp="1"/>
          </p:cNvSpPr>
          <p:nvPr>
            <p:ph idx="1"/>
          </p:nvPr>
        </p:nvSpPr>
        <p:spPr/>
        <p:txBody>
          <a:bodyPr>
            <a:normAutofit fontScale="85000" lnSpcReduction="20000"/>
          </a:bodyPr>
          <a:lstStyle/>
          <a:p>
            <a:r>
              <a:rPr lang="en-US" sz="3200" dirty="0"/>
              <a:t>Involve entire Intervention Team in building the message</a:t>
            </a:r>
          </a:p>
          <a:p>
            <a:pPr lvl="1"/>
            <a:r>
              <a:rPr lang="en-US" sz="2400" dirty="0"/>
              <a:t>Use the Rec. Msg. to keep team on track</a:t>
            </a:r>
          </a:p>
          <a:p>
            <a:pPr lvl="1"/>
            <a:r>
              <a:rPr lang="en-US" sz="2400" dirty="0"/>
              <a:t>Avoid Red Herrings</a:t>
            </a:r>
          </a:p>
          <a:p>
            <a:pPr lvl="1"/>
            <a:r>
              <a:rPr lang="en-US" sz="2400" dirty="0"/>
              <a:t>Helpful in preventing a hi-jacking of the process </a:t>
            </a:r>
          </a:p>
          <a:p>
            <a:r>
              <a:rPr lang="en-US" sz="3200" dirty="0"/>
              <a:t>I use the SAMHSA recovery definition as a starting place</a:t>
            </a:r>
          </a:p>
          <a:p>
            <a:pPr lvl="1"/>
            <a:r>
              <a:rPr lang="en-US" sz="2400" dirty="0"/>
              <a:t>Works for Psychiatric Interventions (Bi-polar, psychotic pts.)</a:t>
            </a:r>
          </a:p>
          <a:p>
            <a:pPr lvl="1"/>
            <a:r>
              <a:rPr lang="en-US" sz="2400" dirty="0"/>
              <a:t>Works for everyone involved</a:t>
            </a:r>
            <a:endParaRPr lang="en-US" dirty="0"/>
          </a:p>
        </p:txBody>
      </p:sp>
    </p:spTree>
    <p:extLst>
      <p:ext uri="{BB962C8B-B14F-4D97-AF65-F5344CB8AC3E}">
        <p14:creationId xmlns:p14="http://schemas.microsoft.com/office/powerpoint/2010/main" val="6026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Definition (SAMHSA)</a:t>
            </a:r>
          </a:p>
        </p:txBody>
      </p:sp>
      <p:sp>
        <p:nvSpPr>
          <p:cNvPr id="3" name="Content Placeholder 2"/>
          <p:cNvSpPr>
            <a:spLocks noGrp="1"/>
          </p:cNvSpPr>
          <p:nvPr>
            <p:ph idx="1"/>
          </p:nvPr>
        </p:nvSpPr>
        <p:spPr/>
        <p:txBody>
          <a:bodyPr>
            <a:normAutofit fontScale="92500"/>
          </a:bodyPr>
          <a:lstStyle/>
          <a:p>
            <a:r>
              <a:rPr lang="en-US" sz="4000" i="1" dirty="0">
                <a:latin typeface="Georgia" panose="02040502050405020303" pitchFamily="18" charset="0"/>
              </a:rPr>
              <a:t>"A process of change through which individuals improve their health and wellness, live a self-directed life, and strive to reach their full potential."</a:t>
            </a:r>
            <a:endParaRPr lang="en-US" sz="4000" dirty="0">
              <a:latin typeface="Georgia" panose="02040502050405020303" pitchFamily="18" charset="0"/>
            </a:endParaRPr>
          </a:p>
        </p:txBody>
      </p:sp>
    </p:spTree>
    <p:extLst>
      <p:ext uri="{BB962C8B-B14F-4D97-AF65-F5344CB8AC3E}">
        <p14:creationId xmlns:p14="http://schemas.microsoft.com/office/powerpoint/2010/main" val="459466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Mind Management Moving UP</a:t>
            </a:r>
          </a:p>
        </p:txBody>
      </p:sp>
      <p:sp>
        <p:nvSpPr>
          <p:cNvPr id="3" name="Content Placeholder 2"/>
          <p:cNvSpPr>
            <a:spLocks noGrp="1"/>
          </p:cNvSpPr>
          <p:nvPr>
            <p:ph idx="1"/>
          </p:nvPr>
        </p:nvSpPr>
        <p:spPr/>
        <p:txBody>
          <a:bodyPr>
            <a:normAutofit fontScale="77500" lnSpcReduction="20000"/>
          </a:bodyPr>
          <a:lstStyle/>
          <a:p>
            <a:r>
              <a:rPr lang="en-US" sz="2800" dirty="0"/>
              <a:t>Addiction is a process</a:t>
            </a:r>
          </a:p>
          <a:p>
            <a:pPr lvl="1"/>
            <a:r>
              <a:rPr lang="en-US" sz="2500" dirty="0"/>
              <a:t>Involves the whole brain</a:t>
            </a:r>
          </a:p>
          <a:p>
            <a:pPr lvl="1"/>
            <a:r>
              <a:rPr lang="en-US" sz="2500" dirty="0"/>
              <a:t>“Resides” (is most active in) the more primitive brain</a:t>
            </a:r>
          </a:p>
          <a:p>
            <a:r>
              <a:rPr lang="en-US" sz="2800" dirty="0"/>
              <a:t>Progression of the disease is “down”</a:t>
            </a:r>
          </a:p>
          <a:p>
            <a:pPr lvl="1"/>
            <a:r>
              <a:rPr lang="en-US" sz="2500" dirty="0"/>
              <a:t>From choice to compulsion</a:t>
            </a:r>
          </a:p>
          <a:p>
            <a:r>
              <a:rPr lang="en-US" sz="2800" dirty="0"/>
              <a:t>Behavioral control moves from Prefrontal Cortex</a:t>
            </a:r>
          </a:p>
          <a:p>
            <a:r>
              <a:rPr lang="en-US" sz="2800" dirty="0"/>
              <a:t>To compulsive drives of the reptilian/limbic</a:t>
            </a:r>
          </a:p>
          <a:p>
            <a:r>
              <a:rPr lang="en-US" sz="2800" dirty="0"/>
              <a:t>Choice surrenders to over-riding demands of the reptilian mind</a:t>
            </a:r>
          </a:p>
        </p:txBody>
      </p:sp>
    </p:spTree>
    <p:extLst>
      <p:ext uri="{BB962C8B-B14F-4D97-AF65-F5344CB8AC3E}">
        <p14:creationId xmlns:p14="http://schemas.microsoft.com/office/powerpoint/2010/main" val="19071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Movin</a:t>
            </a:r>
            <a:r>
              <a:rPr lang="en-US" dirty="0"/>
              <a:t>’ on up…</a:t>
            </a:r>
          </a:p>
        </p:txBody>
      </p:sp>
      <p:sp>
        <p:nvSpPr>
          <p:cNvPr id="3" name="Content Placeholder 2"/>
          <p:cNvSpPr>
            <a:spLocks noGrp="1"/>
          </p:cNvSpPr>
          <p:nvPr>
            <p:ph idx="1"/>
          </p:nvPr>
        </p:nvSpPr>
        <p:spPr/>
        <p:txBody>
          <a:bodyPr>
            <a:normAutofit fontScale="92500" lnSpcReduction="20000"/>
          </a:bodyPr>
          <a:lstStyle/>
          <a:p>
            <a:r>
              <a:rPr lang="en-US" sz="2800" dirty="0"/>
              <a:t>Recovery is also a process</a:t>
            </a:r>
          </a:p>
          <a:p>
            <a:r>
              <a:rPr lang="en-US" sz="2800" dirty="0"/>
              <a:t>Progression of recovery is “up”</a:t>
            </a:r>
          </a:p>
          <a:p>
            <a:pPr lvl="1"/>
            <a:r>
              <a:rPr lang="en-US" sz="2500" dirty="0"/>
              <a:t>Returning behavioral control to Cortex</a:t>
            </a:r>
          </a:p>
          <a:p>
            <a:r>
              <a:rPr lang="en-US" sz="2800" dirty="0"/>
              <a:t>Learning to manage emotions</a:t>
            </a:r>
          </a:p>
          <a:p>
            <a:r>
              <a:rPr lang="en-US" sz="2800" i="1" dirty="0"/>
              <a:t>Respond</a:t>
            </a:r>
            <a:r>
              <a:rPr lang="en-US" sz="2800" dirty="0"/>
              <a:t> rather than </a:t>
            </a:r>
            <a:r>
              <a:rPr lang="en-US" sz="2800" i="1" dirty="0"/>
              <a:t>react</a:t>
            </a:r>
          </a:p>
          <a:p>
            <a:r>
              <a:rPr lang="en-US" sz="2800" dirty="0"/>
              <a:t>Peer groups (AA, NA, Smart Recovery, etc.)</a:t>
            </a:r>
          </a:p>
          <a:p>
            <a:r>
              <a:rPr lang="en-US" sz="2800" dirty="0"/>
              <a:t>Healthy relationships re-engage Cortex</a:t>
            </a:r>
          </a:p>
          <a:p>
            <a:pPr lvl="1"/>
            <a:r>
              <a:rPr lang="en-US" sz="2400" dirty="0"/>
              <a:t>Activate the “Social Computer”</a:t>
            </a:r>
          </a:p>
        </p:txBody>
      </p:sp>
    </p:spTree>
    <p:extLst>
      <p:ext uri="{BB962C8B-B14F-4D97-AF65-F5344CB8AC3E}">
        <p14:creationId xmlns:p14="http://schemas.microsoft.com/office/powerpoint/2010/main" val="4775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why:</a:t>
            </a:r>
          </a:p>
        </p:txBody>
      </p:sp>
      <p:sp>
        <p:nvSpPr>
          <p:cNvPr id="3" name="Content Placeholder 2"/>
          <p:cNvSpPr>
            <a:spLocks noGrp="1"/>
          </p:cNvSpPr>
          <p:nvPr>
            <p:ph idx="1"/>
          </p:nvPr>
        </p:nvSpPr>
        <p:spPr/>
        <p:txBody>
          <a:bodyPr>
            <a:normAutofit fontScale="85000" lnSpcReduction="20000"/>
          </a:bodyPr>
          <a:lstStyle/>
          <a:p>
            <a:r>
              <a:rPr lang="en-US" sz="2800" dirty="0"/>
              <a:t>Confrontation seldom provides lasting benefits</a:t>
            </a:r>
          </a:p>
          <a:p>
            <a:r>
              <a:rPr lang="en-US" sz="2800" dirty="0"/>
              <a:t>Also why the recovery groups work</a:t>
            </a:r>
          </a:p>
          <a:p>
            <a:pPr lvl="1"/>
            <a:r>
              <a:rPr lang="en-US" sz="2500" dirty="0"/>
              <a:t>Few stories of recovery in isolation</a:t>
            </a:r>
          </a:p>
          <a:p>
            <a:r>
              <a:rPr lang="en-US" sz="2800" dirty="0"/>
              <a:t>Sponsors, meetings, recovery friends</a:t>
            </a:r>
          </a:p>
          <a:p>
            <a:r>
              <a:rPr lang="en-US" sz="2800" dirty="0"/>
              <a:t>Healthier family functioning is not optional</a:t>
            </a:r>
          </a:p>
          <a:p>
            <a:r>
              <a:rPr lang="en-US" sz="2800" dirty="0"/>
              <a:t>Motivational Interviewing works</a:t>
            </a:r>
          </a:p>
          <a:p>
            <a:r>
              <a:rPr lang="en-US" sz="2800" dirty="0"/>
              <a:t>Spirituality helps</a:t>
            </a:r>
          </a:p>
          <a:p>
            <a:pPr lvl="1"/>
            <a:r>
              <a:rPr lang="en-US" sz="2500" dirty="0"/>
              <a:t>Looking beyond self is “higher brain” activity</a:t>
            </a:r>
          </a:p>
        </p:txBody>
      </p:sp>
    </p:spTree>
    <p:extLst>
      <p:ext uri="{BB962C8B-B14F-4D97-AF65-F5344CB8AC3E}">
        <p14:creationId xmlns:p14="http://schemas.microsoft.com/office/powerpoint/2010/main" val="12803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Parable of the Two Wolves</a:t>
            </a:r>
          </a:p>
        </p:txBody>
      </p:sp>
      <p:sp>
        <p:nvSpPr>
          <p:cNvPr id="3" name="Content Placeholder 2"/>
          <p:cNvSpPr>
            <a:spLocks noGrp="1"/>
          </p:cNvSpPr>
          <p:nvPr>
            <p:ph idx="1"/>
          </p:nvPr>
        </p:nvSpPr>
        <p:spPr/>
        <p:txBody>
          <a:bodyPr>
            <a:normAutofit lnSpcReduction="10000"/>
          </a:bodyPr>
          <a:lstStyle/>
          <a:p>
            <a:r>
              <a:rPr lang="en-US" sz="2800" dirty="0"/>
              <a:t>Young Brave in distress about inner conflict</a:t>
            </a:r>
          </a:p>
          <a:p>
            <a:r>
              <a:rPr lang="en-US" sz="2800" dirty="0"/>
              <a:t>Counsel of a tribal Elder</a:t>
            </a:r>
          </a:p>
          <a:p>
            <a:r>
              <a:rPr lang="en-US" sz="2800" dirty="0"/>
              <a:t>“You have two wolves within you, fighting for your soul; </a:t>
            </a:r>
          </a:p>
          <a:p>
            <a:r>
              <a:rPr lang="en-US" sz="2800" dirty="0"/>
              <a:t>“One is good and one is evil.”</a:t>
            </a:r>
          </a:p>
          <a:p>
            <a:r>
              <a:rPr lang="en-US" sz="2800" dirty="0"/>
              <a:t>“Which wolf will win?”</a:t>
            </a:r>
          </a:p>
          <a:p>
            <a:r>
              <a:rPr lang="en-US" sz="2800" dirty="0"/>
              <a:t>“Whichever one you feed!”</a:t>
            </a:r>
          </a:p>
          <a:p>
            <a:endParaRPr lang="en-US" sz="2800" dirty="0"/>
          </a:p>
        </p:txBody>
      </p:sp>
    </p:spTree>
    <p:extLst>
      <p:ext uri="{BB962C8B-B14F-4D97-AF65-F5344CB8AC3E}">
        <p14:creationId xmlns:p14="http://schemas.microsoft.com/office/powerpoint/2010/main" val="2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t>
            </a:r>
            <a:r>
              <a:rPr lang="en-US" i="1" dirty="0"/>
              <a:t>is:</a:t>
            </a:r>
          </a:p>
        </p:txBody>
      </p:sp>
      <p:sp>
        <p:nvSpPr>
          <p:cNvPr id="3" name="Content Placeholder 2"/>
          <p:cNvSpPr>
            <a:spLocks noGrp="1"/>
          </p:cNvSpPr>
          <p:nvPr>
            <p:ph idx="1"/>
          </p:nvPr>
        </p:nvSpPr>
        <p:spPr/>
        <p:txBody>
          <a:bodyPr>
            <a:normAutofit fontScale="85000" lnSpcReduction="20000"/>
          </a:bodyPr>
          <a:lstStyle/>
          <a:p>
            <a:r>
              <a:rPr lang="en-US" sz="2800" dirty="0"/>
              <a:t>A broad overview of brain structures and processes</a:t>
            </a:r>
          </a:p>
          <a:p>
            <a:r>
              <a:rPr lang="en-US" sz="2800" dirty="0"/>
              <a:t>A presentation of images and metaphors to be used by mental health professionals and peer specialists:</a:t>
            </a:r>
          </a:p>
          <a:p>
            <a:pPr lvl="1"/>
            <a:r>
              <a:rPr lang="en-US" sz="2800" dirty="0"/>
              <a:t>For your own understanding</a:t>
            </a:r>
          </a:p>
          <a:p>
            <a:pPr lvl="1"/>
            <a:r>
              <a:rPr lang="en-US" sz="2800" dirty="0"/>
              <a:t>To inform choices in clinical practice</a:t>
            </a:r>
          </a:p>
          <a:p>
            <a:pPr lvl="1"/>
            <a:r>
              <a:rPr lang="en-US" sz="2800" dirty="0"/>
              <a:t>To educate clients</a:t>
            </a:r>
          </a:p>
          <a:p>
            <a:pPr lvl="1"/>
            <a:r>
              <a:rPr lang="en-US" sz="2800" dirty="0"/>
              <a:t>To coach individuals and families in supporting recovery</a:t>
            </a:r>
          </a:p>
        </p:txBody>
      </p:sp>
    </p:spTree>
    <p:extLst>
      <p:ext uri="{BB962C8B-B14F-4D97-AF65-F5344CB8AC3E}">
        <p14:creationId xmlns:p14="http://schemas.microsoft.com/office/powerpoint/2010/main" val="11689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p>
        </p:txBody>
      </p:sp>
      <p:sp>
        <p:nvSpPr>
          <p:cNvPr id="3" name="Content Placeholder 2"/>
          <p:cNvSpPr>
            <a:spLocks noGrp="1"/>
          </p:cNvSpPr>
          <p:nvPr>
            <p:ph idx="1"/>
          </p:nvPr>
        </p:nvSpPr>
        <p:spPr/>
        <p:txBody>
          <a:bodyPr>
            <a:normAutofit fontScale="85000" lnSpcReduction="10000"/>
          </a:bodyPr>
          <a:lstStyle/>
          <a:p>
            <a:r>
              <a:rPr lang="en-US" dirty="0"/>
              <a:t>“Dr. Dave’s” website:</a:t>
            </a:r>
          </a:p>
          <a:p>
            <a:pPr lvl="1"/>
            <a:r>
              <a:rPr lang="en-US" dirty="0">
                <a:hlinkClick r:id="rId2"/>
              </a:rPr>
              <a:t>https://www.motiventionist.com/</a:t>
            </a:r>
            <a:endParaRPr lang="en-US" dirty="0"/>
          </a:p>
          <a:p>
            <a:r>
              <a:rPr lang="en-US" dirty="0"/>
              <a:t>Images, public domain:</a:t>
            </a:r>
          </a:p>
          <a:p>
            <a:pPr lvl="1"/>
            <a:r>
              <a:rPr lang="en-US" dirty="0">
                <a:hlinkClick r:id="rId3"/>
              </a:rPr>
              <a:t>http://tayloredge.com/reference/Science/</a:t>
            </a:r>
            <a:endParaRPr lang="en-US" dirty="0"/>
          </a:p>
          <a:p>
            <a:r>
              <a:rPr lang="en-US" dirty="0"/>
              <a:t>Drugs disrupt neurotransmission course</a:t>
            </a:r>
          </a:p>
          <a:p>
            <a:pPr lvl="1"/>
            <a:r>
              <a:rPr lang="en-US" dirty="0">
                <a:hlinkClick r:id="rId4"/>
              </a:rPr>
              <a:t>http://science.education.nih.gov/supplements/nih2/addiction/guide/lesson3-1.htm</a:t>
            </a:r>
            <a:endParaRPr lang="en-US" dirty="0"/>
          </a:p>
          <a:p>
            <a:r>
              <a:rPr lang="en-US" dirty="0"/>
              <a:t>Harvard's guide on how addiction hijacks the brain</a:t>
            </a:r>
          </a:p>
          <a:p>
            <a:pPr lvl="1"/>
            <a:r>
              <a:rPr lang="en-US" dirty="0">
                <a:hlinkClick r:id="rId5"/>
              </a:rPr>
              <a:t>http://www.helpguide.org/harvard/how-addiction-hijacks-the-brain.htm</a:t>
            </a:r>
            <a:endParaRPr lang="en-US" dirty="0"/>
          </a:p>
          <a:p>
            <a:r>
              <a:rPr lang="en-US" dirty="0"/>
              <a:t>NIH's  Drugs, Brains, and Behavior: The Science of Addiction:</a:t>
            </a:r>
          </a:p>
          <a:p>
            <a:pPr lvl="1"/>
            <a:r>
              <a:rPr lang="en-US" dirty="0">
                <a:hlinkClick r:id="rId6"/>
              </a:rPr>
              <a:t>http://www.drugabuse.gov/publications/drugs-brains-behavior-science-addiction/drugs-brain</a:t>
            </a:r>
            <a:endParaRPr lang="en-US" dirty="0"/>
          </a:p>
          <a:p>
            <a:endParaRPr lang="en-US" dirty="0"/>
          </a:p>
          <a:p>
            <a:endParaRPr lang="en-US" dirty="0"/>
          </a:p>
        </p:txBody>
      </p:sp>
    </p:spTree>
    <p:extLst>
      <p:ext uri="{BB962C8B-B14F-4D97-AF65-F5344CB8AC3E}">
        <p14:creationId xmlns:p14="http://schemas.microsoft.com/office/powerpoint/2010/main" val="1477960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cont’d:</a:t>
            </a:r>
          </a:p>
        </p:txBody>
      </p:sp>
      <p:sp>
        <p:nvSpPr>
          <p:cNvPr id="3" name="Content Placeholder 2"/>
          <p:cNvSpPr>
            <a:spLocks noGrp="1"/>
          </p:cNvSpPr>
          <p:nvPr>
            <p:ph idx="1"/>
          </p:nvPr>
        </p:nvSpPr>
        <p:spPr/>
        <p:txBody>
          <a:bodyPr>
            <a:normAutofit fontScale="85000" lnSpcReduction="20000"/>
          </a:bodyPr>
          <a:lstStyle/>
          <a:p>
            <a:r>
              <a:rPr lang="en-US" dirty="0"/>
              <a:t>NIH's curriculum for High School students, "The Brain: Understanding Neurobiology Through Addiction"</a:t>
            </a:r>
          </a:p>
          <a:p>
            <a:pPr lvl="1"/>
            <a:r>
              <a:rPr lang="en-US" dirty="0">
                <a:hlinkClick r:id="rId2"/>
              </a:rPr>
              <a:t>http://science.education.nih.gov/supplements/nih2/addiction/default.htm</a:t>
            </a:r>
            <a:endParaRPr lang="en-US" dirty="0"/>
          </a:p>
          <a:p>
            <a:r>
              <a:rPr lang="en-US" dirty="0"/>
              <a:t>NIDA main web site:</a:t>
            </a:r>
          </a:p>
          <a:p>
            <a:pPr lvl="1"/>
            <a:r>
              <a:rPr lang="en-US" dirty="0">
                <a:hlinkClick r:id="rId3"/>
              </a:rPr>
              <a:t>http://www.drugabuse.gov/</a:t>
            </a:r>
            <a:endParaRPr lang="en-US" dirty="0"/>
          </a:p>
          <a:p>
            <a:r>
              <a:rPr lang="en-US" dirty="0"/>
              <a:t>McGill University, "The Brain from Top to Bottom":</a:t>
            </a:r>
          </a:p>
          <a:p>
            <a:pPr lvl="1"/>
            <a:r>
              <a:rPr lang="en-US" dirty="0">
                <a:hlinkClick r:id="rId4"/>
              </a:rPr>
              <a:t>http://thebrain.mcgill.ca/flash/d/d_05/d_05_cr/d_05_cr_her/d_05_cr_her.html</a:t>
            </a:r>
            <a:endParaRPr lang="en-US" dirty="0"/>
          </a:p>
          <a:p>
            <a:r>
              <a:rPr lang="en-US" dirty="0"/>
              <a:t>Dartmouth's Neuroscience on-line course, ch.9 on the Limbic System</a:t>
            </a:r>
          </a:p>
          <a:p>
            <a:pPr lvl="1"/>
            <a:r>
              <a:rPr lang="en-US" dirty="0">
                <a:hlinkClick r:id="rId5"/>
              </a:rPr>
              <a:t>http://www.dartmouth.edu/~rswenson/NeuroSci/chapter_9.html</a:t>
            </a:r>
            <a:endParaRPr lang="en-US" dirty="0"/>
          </a:p>
          <a:p>
            <a:r>
              <a:rPr lang="en-US" dirty="0"/>
              <a:t>Transactional Analysis, original source information:</a:t>
            </a:r>
          </a:p>
          <a:p>
            <a:pPr lvl="1"/>
            <a:r>
              <a:rPr lang="en-US" dirty="0">
                <a:hlinkClick r:id="rId6"/>
              </a:rPr>
              <a:t>http://www.ericberne.com/transactional-analysis/</a:t>
            </a:r>
            <a:endParaRPr lang="en-US" dirty="0"/>
          </a:p>
          <a:p>
            <a:endParaRPr lang="en-US" dirty="0"/>
          </a:p>
        </p:txBody>
      </p:sp>
    </p:spTree>
    <p:extLst>
      <p:ext uri="{BB962C8B-B14F-4D97-AF65-F5344CB8AC3E}">
        <p14:creationId xmlns:p14="http://schemas.microsoft.com/office/powerpoint/2010/main" val="385033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A78C-A240-4391-A37D-DBF11692A4AA}"/>
              </a:ext>
            </a:extLst>
          </p:cNvPr>
          <p:cNvSpPr>
            <a:spLocks noGrp="1"/>
          </p:cNvSpPr>
          <p:nvPr>
            <p:ph type="title"/>
          </p:nvPr>
        </p:nvSpPr>
        <p:spPr/>
        <p:txBody>
          <a:bodyPr/>
          <a:lstStyle/>
          <a:p>
            <a:r>
              <a:rPr lang="en-US" dirty="0"/>
              <a:t>Questions? Really? After all of that?</a:t>
            </a:r>
          </a:p>
        </p:txBody>
      </p:sp>
      <p:pic>
        <p:nvPicPr>
          <p:cNvPr id="5" name="Content Placeholder 4" descr="A dog looking at the camera&#10;&#10;Description automatically generated">
            <a:extLst>
              <a:ext uri="{FF2B5EF4-FFF2-40B4-BE49-F238E27FC236}">
                <a16:creationId xmlns:a16="http://schemas.microsoft.com/office/drawing/2014/main" id="{E2D1B56C-D669-449B-A007-104D48978B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616" y="2160588"/>
            <a:ext cx="5922380" cy="3881437"/>
          </a:xfrm>
        </p:spPr>
      </p:pic>
    </p:spTree>
    <p:extLst>
      <p:ext uri="{BB962C8B-B14F-4D97-AF65-F5344CB8AC3E}">
        <p14:creationId xmlns:p14="http://schemas.microsoft.com/office/powerpoint/2010/main" val="4187691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52320-8D95-4167-A2EF-A2C89A271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838200"/>
            <a:ext cx="5410200" cy="5410200"/>
          </a:xfrm>
          <a:prstGeom prst="rect">
            <a:avLst/>
          </a:prstGeom>
        </p:spPr>
      </p:pic>
    </p:spTree>
    <p:extLst>
      <p:ext uri="{BB962C8B-B14F-4D97-AF65-F5344CB8AC3E}">
        <p14:creationId xmlns:p14="http://schemas.microsoft.com/office/powerpoint/2010/main" val="351178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erson holding a baby&#10;&#10;Description automatically generated">
            <a:extLst>
              <a:ext uri="{FF2B5EF4-FFF2-40B4-BE49-F238E27FC236}">
                <a16:creationId xmlns:a16="http://schemas.microsoft.com/office/drawing/2014/main" id="{DB97CB78-C48F-4D19-80B9-84A3EC2083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55" r="13772" b="5449"/>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328C3C9B-7D8E-4D73-B854-5A1EFAF77842}"/>
              </a:ext>
            </a:extLst>
          </p:cNvPr>
          <p:cNvSpPr>
            <a:spLocks noGrp="1"/>
          </p:cNvSpPr>
          <p:nvPr>
            <p:ph type="title"/>
          </p:nvPr>
        </p:nvSpPr>
        <p:spPr>
          <a:xfrm>
            <a:off x="4035422" y="1678665"/>
            <a:ext cx="2915879" cy="2372168"/>
          </a:xfrm>
        </p:spPr>
        <p:txBody>
          <a:bodyPr vert="horz" lIns="91440" tIns="45720" rIns="91440" bIns="45720" rtlCol="0" anchor="b">
            <a:normAutofit/>
          </a:bodyPr>
          <a:lstStyle/>
          <a:p>
            <a:pPr algn="r"/>
            <a:r>
              <a:rPr lang="en-US" sz="4600"/>
              <a:t>Questions so far?</a:t>
            </a:r>
          </a:p>
        </p:txBody>
      </p:sp>
    </p:spTree>
    <p:extLst>
      <p:ext uri="{BB962C8B-B14F-4D97-AF65-F5344CB8AC3E}">
        <p14:creationId xmlns:p14="http://schemas.microsoft.com/office/powerpoint/2010/main" val="144807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ASAM Definition of Addiction</a:t>
            </a:r>
          </a:p>
        </p:txBody>
      </p:sp>
      <p:sp>
        <p:nvSpPr>
          <p:cNvPr id="3" name="Content Placeholder 2"/>
          <p:cNvSpPr>
            <a:spLocks noGrp="1"/>
          </p:cNvSpPr>
          <p:nvPr>
            <p:ph idx="1"/>
          </p:nvPr>
        </p:nvSpPr>
        <p:spPr/>
        <p:txBody>
          <a:bodyPr>
            <a:normAutofit fontScale="92500" lnSpcReduction="10000"/>
          </a:bodyPr>
          <a:lstStyle/>
          <a:p>
            <a:r>
              <a:rPr lang="en-US" sz="2800" dirty="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endParaRPr lang="en-US" dirty="0"/>
          </a:p>
          <a:p>
            <a:pPr marL="0" indent="0">
              <a:buNone/>
            </a:pPr>
            <a:endParaRPr lang="en-US" dirty="0"/>
          </a:p>
        </p:txBody>
      </p:sp>
    </p:spTree>
    <p:extLst>
      <p:ext uri="{BB962C8B-B14F-4D97-AF65-F5344CB8AC3E}">
        <p14:creationId xmlns:p14="http://schemas.microsoft.com/office/powerpoint/2010/main" val="294158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ASAM Definition, cont’d.</a:t>
            </a:r>
          </a:p>
        </p:txBody>
      </p:sp>
      <p:sp>
        <p:nvSpPr>
          <p:cNvPr id="3" name="Content Placeholder 2"/>
          <p:cNvSpPr>
            <a:spLocks noGrp="1"/>
          </p:cNvSpPr>
          <p:nvPr>
            <p:ph idx="1"/>
          </p:nvPr>
        </p:nvSpPr>
        <p:spPr/>
        <p:txBody>
          <a:bodyPr>
            <a:normAutofit fontScale="77500" lnSpcReduction="20000"/>
          </a:bodyPr>
          <a:lstStyle/>
          <a:p>
            <a:r>
              <a:rPr lang="en-US" sz="2800" dirty="0"/>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endParaRPr lang="en-US" dirty="0"/>
          </a:p>
        </p:txBody>
      </p:sp>
    </p:spTree>
    <p:extLst>
      <p:ext uri="{BB962C8B-B14F-4D97-AF65-F5344CB8AC3E}">
        <p14:creationId xmlns:p14="http://schemas.microsoft.com/office/powerpoint/2010/main" val="3192639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3525</Words>
  <Application>Microsoft Office PowerPoint</Application>
  <PresentationFormat>On-screen Show (4:3)</PresentationFormat>
  <Paragraphs>398</Paragraphs>
  <Slides>63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Georgia</vt:lpstr>
      <vt:lpstr>Times</vt:lpstr>
      <vt:lpstr>Trebuchet MS</vt:lpstr>
      <vt:lpstr>Wingdings 3</vt:lpstr>
      <vt:lpstr>Facet</vt:lpstr>
      <vt:lpstr>The Neurobiology of Addiction, Intervention, and Recovery</vt:lpstr>
      <vt:lpstr>Objectives</vt:lpstr>
      <vt:lpstr>Disclosure</vt:lpstr>
      <vt:lpstr>Disclosure (cont’d.)</vt:lpstr>
      <vt:lpstr>This is not:</vt:lpstr>
      <vt:lpstr>This is:</vt:lpstr>
      <vt:lpstr>Questions so far?</vt:lpstr>
      <vt:lpstr>ASAM Definition of Addiction</vt:lpstr>
      <vt:lpstr>ASAM Definition, cont’d.</vt:lpstr>
      <vt:lpstr>Progression to Addiction, then to Recovery</vt:lpstr>
      <vt:lpstr>Addiction and Reptilian Behavior</vt:lpstr>
      <vt:lpstr>PowerPoint Presentation</vt:lpstr>
      <vt:lpstr>Addiction is a Process</vt:lpstr>
      <vt:lpstr>Intervention and Recovery is a process</vt:lpstr>
      <vt:lpstr>It’s all about that Brain</vt:lpstr>
      <vt:lpstr>It’s all about the neurons</vt:lpstr>
      <vt:lpstr>PowerPoint Presentation</vt:lpstr>
      <vt:lpstr>Two modes of communication</vt:lpstr>
      <vt:lpstr>PowerPoint Presentation</vt:lpstr>
      <vt:lpstr>PowerPoint Presentation</vt:lpstr>
      <vt:lpstr>Complex Connections</vt:lpstr>
      <vt:lpstr>The Brain’s 3 Layers</vt:lpstr>
      <vt:lpstr>Cerebrum</vt:lpstr>
      <vt:lpstr>Relationship to our development as “Human”</vt:lpstr>
      <vt:lpstr>The Cerebrum as “Social Computer”</vt:lpstr>
      <vt:lpstr>The Mid-Brain, Limbic System</vt:lpstr>
      <vt:lpstr>PowerPoint Presentation</vt:lpstr>
      <vt:lpstr>The Reptilian Mind</vt:lpstr>
      <vt:lpstr>PowerPoint Presentation</vt:lpstr>
      <vt:lpstr>Engine &amp; Brakes: Revving Up &amp; Winding Down</vt:lpstr>
      <vt:lpstr>The Sympathetic Nervous System</vt:lpstr>
      <vt:lpstr>The Parasympathetic Nervous System</vt:lpstr>
      <vt:lpstr>Drugs of Choice and the S/P Systems</vt:lpstr>
      <vt:lpstr>Imbalances in S/P systems</vt:lpstr>
      <vt:lpstr>The Reward Pathway</vt:lpstr>
      <vt:lpstr>PowerPoint Presentation</vt:lpstr>
      <vt:lpstr>Pleasure: One Mechanism</vt:lpstr>
      <vt:lpstr>PowerPoint Presentation</vt:lpstr>
      <vt:lpstr>PowerPoint Presentation</vt:lpstr>
      <vt:lpstr>Some Ways the Addiction Process Begins</vt:lpstr>
      <vt:lpstr>Stages of Progression,  Abstinence to Addiction</vt:lpstr>
      <vt:lpstr>Dependence</vt:lpstr>
      <vt:lpstr>Addiction</vt:lpstr>
      <vt:lpstr>PowerPoint Presentation</vt:lpstr>
      <vt:lpstr>E.g., “Why is (my kid) acting that way?</vt:lpstr>
      <vt:lpstr>How does this inform choices? Families can:</vt:lpstr>
      <vt:lpstr>Intervention &amp; Treatment</vt:lpstr>
      <vt:lpstr>What Is An Intervention?</vt:lpstr>
      <vt:lpstr>PowerPoint Presentation</vt:lpstr>
      <vt:lpstr>Job #1: Managing Reactivity</vt:lpstr>
      <vt:lpstr>The Intervention Team</vt:lpstr>
      <vt:lpstr>Guidelines for all Intervention meetings</vt:lpstr>
      <vt:lpstr>Family Follow-up</vt:lpstr>
      <vt:lpstr>The Recovery Message</vt:lpstr>
      <vt:lpstr>Recovery Definition (SAMHSA)</vt:lpstr>
      <vt:lpstr>Keep Mind Management Moving UP</vt:lpstr>
      <vt:lpstr>Movin’ on up…</vt:lpstr>
      <vt:lpstr>This is why:</vt:lpstr>
      <vt:lpstr>Parable of the Two Wolves</vt:lpstr>
      <vt:lpstr>Links:</vt:lpstr>
      <vt:lpstr>Links, cont’d:</vt:lpstr>
      <vt:lpstr>Questions? Really? After all of that?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Neurobiology of Addiction, Intervention, and Recovery</dc:title>
  <dc:creator>Dr. Dave Janzen</dc:creator>
  <cp:lastModifiedBy>Dr. Dave Janzen</cp:lastModifiedBy>
  <cp:revision>4</cp:revision>
  <dcterms:created xsi:type="dcterms:W3CDTF">2019-07-27T02:01:11Z</dcterms:created>
  <dcterms:modified xsi:type="dcterms:W3CDTF">2019-07-27T22:05:49Z</dcterms:modified>
</cp:coreProperties>
</file>