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7" r:id="rId5"/>
    <p:sldId id="258" r:id="rId6"/>
    <p:sldId id="262" r:id="rId7"/>
    <p:sldId id="263" r:id="rId8"/>
    <p:sldId id="267" r:id="rId9"/>
    <p:sldId id="261" r:id="rId10"/>
    <p:sldId id="264" r:id="rId11"/>
    <p:sldId id="268" r:id="rId12"/>
    <p:sldId id="269" r:id="rId13"/>
    <p:sldId id="265" r:id="rId14"/>
    <p:sldId id="266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7421B-61F0-4F0A-866C-3CA468383E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B451E6-619A-4519-B922-5C1BC3A29E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B6047-060C-49BA-9A00-7035A0EF2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0A750-4032-49ED-B4C1-33FC017EA143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60746-7FB0-4118-9BFD-498EB364B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6C0D8-2179-41CD-8F92-6046A4123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F815-F383-4BA7-8FF4-293907A3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9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A3230-810B-4FBA-B483-B843CC6EB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05748A-3BA8-4C86-AF89-7B32D708F5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F6F33-0C22-45E7-9FA9-5F336F82D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0A750-4032-49ED-B4C1-33FC017EA143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ACEEB-D7BE-4B1C-B08B-1CCF4324A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2961E-2EED-4ADD-83E3-6C4AC3666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F815-F383-4BA7-8FF4-293907A3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578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242BBF-66BC-4EE5-9694-E58EA9B645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528CD8-B521-4A78-89B2-E032E38EBF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9BC980-6E60-41FE-BE75-4FD14AAA1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0A750-4032-49ED-B4C1-33FC017EA143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1B1CF-FDDA-4BDE-AF6C-21F78F58C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3F5DB-D63F-4356-A7EF-75B7800DA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F815-F383-4BA7-8FF4-293907A3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219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C6053-72D6-4082-9B37-55301DC03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5D534-D4DC-4C93-AE5B-15F6294D8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DCC218-F541-42B5-9127-41355C72C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0A750-4032-49ED-B4C1-33FC017EA143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5E4FA6-9015-4478-9F06-E4C8F4C1B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6F2AF5-7023-4828-9225-51E11B5BC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F815-F383-4BA7-8FF4-293907A3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272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C11CA-0159-4ACD-8DB1-A5A4F4337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4210FB-A5FA-43FC-A3CB-39F0701B3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E8517A-2DC4-42B6-B1ED-1728F91BF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0A750-4032-49ED-B4C1-33FC017EA143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8F139-3694-44E1-9F75-4199FC2BA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E2BB4-C733-46C1-9B95-44554DF75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F815-F383-4BA7-8FF4-293907A3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785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569FF-61FF-4CFC-814A-9EB534391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E1077-78B5-49C9-851E-638B15792A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9533B6-2ADD-44C6-9BAD-14A16A49A9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1089A1-57F1-4162-85C4-78D2A451F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0A750-4032-49ED-B4C1-33FC017EA143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28752A-20AD-448F-9706-7D9C02554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060EE9-B254-4246-B6DB-B89B22A02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F815-F383-4BA7-8FF4-293907A3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86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AC0AF-EEFD-4E40-B187-9072F66AA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4B223D-26A7-4CF4-9A8F-24D8263D2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7A3205-A36E-46D0-872E-CE692EFE3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20AF11-BA22-4FC0-89BB-07353DFA26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EC3FC9-C405-4F9A-B65B-7236300754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60825D-9907-4103-A423-BE6954F63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0A750-4032-49ED-B4C1-33FC017EA143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85A9C4-0CC5-46F1-960A-03F0F192F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385A19-DFB4-409A-8DE4-FEAE1BF2C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F815-F383-4BA7-8FF4-293907A3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612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A017F-2D4B-4FF2-B3BE-49290A036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CF935A-9B62-4801-825D-1B7068270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0A750-4032-49ED-B4C1-33FC017EA143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A80C6B-667E-4C5B-BF14-19208C5F1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0B1B92-EFE0-41BF-8BC4-F01D20C0B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F815-F383-4BA7-8FF4-293907A3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39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98EA53-AAB9-4D81-8F23-FECFE9D71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0A750-4032-49ED-B4C1-33FC017EA143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D648E1-7E56-466E-933E-E1A877EE8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D468BE-9955-46E9-9EA9-439E75E3D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F815-F383-4BA7-8FF4-293907A3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79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2AF27-AACC-4F1A-99FF-844765EB3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FF034D-F85C-4730-AB19-013F8519C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6C8C35-ABE3-4050-BE2B-1C84C3F95A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3C82B1-F7BD-4002-BC46-E9423C6D9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0A750-4032-49ED-B4C1-33FC017EA143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87B9C2-A40F-4F60-A0CA-50C81EBF3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FB02B1-26C0-4C6D-9BFA-24954E74C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F815-F383-4BA7-8FF4-293907A3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563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FDFA6-C1B7-4174-AA17-B36ABBB24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63358A-122C-46F4-948A-178026128D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8ED84F-9003-4AC3-B60D-ABE7386FB1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5FAAA1-EE29-4086-A4BC-D6FC0A6B4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0A750-4032-49ED-B4C1-33FC017EA143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CDE7C0-6D66-4EAD-8E79-38A4E6920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D106C7-28F4-406B-B909-05C43807E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F815-F383-4BA7-8FF4-293907A3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56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CFDE47-0E28-46B5-A542-066E9B132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4B45CF-E270-4CAA-BC29-4D53E0D438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4C5C5-9A62-44C8-A532-E2176985E3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0A750-4032-49ED-B4C1-33FC017EA143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43D3E1-DC90-465B-A494-5A1E0C499B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171DC-4E0D-4758-AAA0-8A7A7AAB0B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1F815-F383-4BA7-8FF4-293907A374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023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A19D2-A518-4CEE-9BDB-81B17A08CA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When A Patient Needs a Warm Hand-off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F671A8-953D-44F3-B9AB-81BD574D2D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000" dirty="0"/>
              <a:t>When Outpatient MH Care is Essential To Maintaining Strides Made in Hospital</a:t>
            </a:r>
          </a:p>
          <a:p>
            <a:endParaRPr lang="en-US" sz="2000" dirty="0"/>
          </a:p>
          <a:p>
            <a:r>
              <a:rPr lang="en-US" sz="2000" dirty="0"/>
              <a:t>Rev. David Janzen, </a:t>
            </a:r>
            <a:r>
              <a:rPr lang="en-US" sz="2000" dirty="0" err="1"/>
              <a:t>D.Min</a:t>
            </a:r>
            <a:r>
              <a:rPr lang="en-US" sz="2000" dirty="0"/>
              <a:t>, CIP, CAI, CISM, CCH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631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BBC80-47A6-4840-8472-BFAA3A02E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C89E9-C215-41F5-BFF3-5CEAF3569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Client refuses referral</a:t>
            </a:r>
          </a:p>
          <a:p>
            <a:pPr marL="0" indent="0">
              <a:buNone/>
            </a:pPr>
            <a:r>
              <a:rPr lang="en-US" dirty="0"/>
              <a:t>Client lacks full capacity to make an informed decision</a:t>
            </a:r>
          </a:p>
          <a:p>
            <a:pPr marL="0" indent="0">
              <a:buNone/>
            </a:pPr>
            <a:r>
              <a:rPr lang="en-US" dirty="0"/>
              <a:t>Client wants to negotiate for ‘easier softer way’</a:t>
            </a:r>
          </a:p>
          <a:p>
            <a:pPr marL="0" indent="0">
              <a:buNone/>
            </a:pPr>
            <a:r>
              <a:rPr lang="en-US" dirty="0"/>
              <a:t>Client’s clinical needs outweigh resources</a:t>
            </a:r>
          </a:p>
          <a:p>
            <a:pPr marL="0" indent="0">
              <a:buNone/>
            </a:pPr>
            <a:r>
              <a:rPr lang="en-US" dirty="0"/>
              <a:t>Geographical location</a:t>
            </a:r>
          </a:p>
          <a:p>
            <a:pPr marL="0" indent="0">
              <a:buNone/>
            </a:pPr>
            <a:r>
              <a:rPr lang="en-US" dirty="0"/>
              <a:t>Transportation</a:t>
            </a:r>
          </a:p>
          <a:p>
            <a:pPr marL="0" indent="0">
              <a:buNone/>
            </a:pPr>
            <a:r>
              <a:rPr lang="en-US" dirty="0"/>
              <a:t>Family support</a:t>
            </a:r>
          </a:p>
          <a:p>
            <a:pPr marL="0" indent="0">
              <a:buNone/>
            </a:pPr>
            <a:r>
              <a:rPr lang="en-US" dirty="0"/>
              <a:t>Family/Cultural obligations and barriers</a:t>
            </a:r>
          </a:p>
        </p:txBody>
      </p:sp>
    </p:spTree>
    <p:extLst>
      <p:ext uri="{BB962C8B-B14F-4D97-AF65-F5344CB8AC3E}">
        <p14:creationId xmlns:p14="http://schemas.microsoft.com/office/powerpoint/2010/main" val="2133369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13466-3A87-4687-ADA5-017DC11D1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Involuntary Commitment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5B7CE-5B19-4727-B4D5-BF0CA450E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1013</a:t>
            </a:r>
          </a:p>
          <a:p>
            <a:r>
              <a:rPr lang="en-US" dirty="0"/>
              <a:t>5150, 5250, 5260, 5270, etc. </a:t>
            </a:r>
            <a:r>
              <a:rPr lang="en-US"/>
              <a:t>(California)</a:t>
            </a:r>
            <a:endParaRPr lang="en-US" dirty="0"/>
          </a:p>
          <a:p>
            <a:r>
              <a:rPr lang="en-US" dirty="0"/>
              <a:t>Order to Apprehend</a:t>
            </a:r>
          </a:p>
          <a:p>
            <a:r>
              <a:rPr lang="en-US" dirty="0"/>
              <a:t>Assisted Outpatient Treatment</a:t>
            </a:r>
          </a:p>
          <a:p>
            <a:pPr lvl="1"/>
            <a:r>
              <a:rPr lang="en-US" dirty="0"/>
              <a:t>A lot of discussion</a:t>
            </a:r>
          </a:p>
          <a:p>
            <a:pPr lvl="1"/>
            <a:r>
              <a:rPr lang="en-US" dirty="0"/>
              <a:t>not a lot of material progress</a:t>
            </a:r>
          </a:p>
          <a:p>
            <a:r>
              <a:rPr lang="en-US" dirty="0"/>
              <a:t>A deeper discussion for another time</a:t>
            </a:r>
          </a:p>
        </p:txBody>
      </p:sp>
    </p:spTree>
    <p:extLst>
      <p:ext uri="{BB962C8B-B14F-4D97-AF65-F5344CB8AC3E}">
        <p14:creationId xmlns:p14="http://schemas.microsoft.com/office/powerpoint/2010/main" val="2279386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dog looking at the camera&#10;&#10;Description generated with very high confidence">
            <a:extLst>
              <a:ext uri="{FF2B5EF4-FFF2-40B4-BE49-F238E27FC236}">
                <a16:creationId xmlns:a16="http://schemas.microsoft.com/office/drawing/2014/main" id="{4C917855-D9B8-4FD1-BDD0-4B794332FB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7" b="1009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Flowchart: Document 8">
            <a:extLst>
              <a:ext uri="{FF2B5EF4-FFF2-40B4-BE49-F238E27FC236}">
                <a16:creationId xmlns:a16="http://schemas.microsoft.com/office/drawing/2014/main" id="{45BE7F43-D5F0-419A-9F2C-61BAC57C606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2BE84C-29AB-4129-A82E-3F228B6F5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128" y="365125"/>
            <a:ext cx="2657272" cy="223216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Not Appreciated (Much)</a:t>
            </a:r>
          </a:p>
        </p:txBody>
      </p:sp>
    </p:spTree>
    <p:extLst>
      <p:ext uri="{BB962C8B-B14F-4D97-AF65-F5344CB8AC3E}">
        <p14:creationId xmlns:p14="http://schemas.microsoft.com/office/powerpoint/2010/main" val="3495583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04FC4-1652-47C6-843D-F27FB6347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Psychotic Disorders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5FDE6-3C9A-45B6-914A-E8D05CC8A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Anosognosia</a:t>
            </a:r>
            <a:endParaRPr lang="en-US" dirty="0"/>
          </a:p>
          <a:p>
            <a:pPr lvl="1"/>
            <a:r>
              <a:rPr lang="en-US" dirty="0"/>
              <a:t>Literally, “without disease knowledge”</a:t>
            </a:r>
          </a:p>
          <a:p>
            <a:pPr lvl="1"/>
            <a:r>
              <a:rPr lang="en-US" dirty="0"/>
              <a:t>“Lack of insight”</a:t>
            </a:r>
          </a:p>
          <a:p>
            <a:r>
              <a:rPr lang="en-US" dirty="0"/>
              <a:t>Resource, “I AM NOT SICK, I Don’t Need Help!”</a:t>
            </a:r>
          </a:p>
          <a:p>
            <a:pPr lvl="1"/>
            <a:r>
              <a:rPr lang="en-US" dirty="0"/>
              <a:t>Xavier Amador, Ph.D.</a:t>
            </a:r>
          </a:p>
          <a:p>
            <a:r>
              <a:rPr lang="en-US" dirty="0"/>
              <a:t>Listen</a:t>
            </a:r>
          </a:p>
          <a:p>
            <a:r>
              <a:rPr lang="en-US" dirty="0"/>
              <a:t>Empathize</a:t>
            </a:r>
          </a:p>
          <a:p>
            <a:r>
              <a:rPr lang="en-US" dirty="0"/>
              <a:t>Agree</a:t>
            </a:r>
          </a:p>
          <a:p>
            <a:r>
              <a:rPr lang="en-US" dirty="0"/>
              <a:t>Partner</a:t>
            </a:r>
          </a:p>
        </p:txBody>
      </p:sp>
    </p:spTree>
    <p:extLst>
      <p:ext uri="{BB962C8B-B14F-4D97-AF65-F5344CB8AC3E}">
        <p14:creationId xmlns:p14="http://schemas.microsoft.com/office/powerpoint/2010/main" val="444230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91772-B318-4DA7-BDF3-0623DB056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Formulate A Continuum of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1D584-5526-4C78-A207-928F46C99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Just getting them out</a:t>
            </a:r>
          </a:p>
          <a:p>
            <a:pPr lvl="1"/>
            <a:r>
              <a:rPr lang="en-US" dirty="0"/>
              <a:t>Nearly guarantees that they’ll be back</a:t>
            </a:r>
          </a:p>
          <a:p>
            <a:r>
              <a:rPr lang="en-US" dirty="0"/>
              <a:t>The best results</a:t>
            </a:r>
          </a:p>
          <a:p>
            <a:pPr lvl="1"/>
            <a:r>
              <a:rPr lang="en-US" dirty="0"/>
              <a:t>From a plan that looks at each next level of care</a:t>
            </a:r>
          </a:p>
          <a:p>
            <a:r>
              <a:rPr lang="en-US" dirty="0"/>
              <a:t>It’s not a sprint</a:t>
            </a:r>
          </a:p>
          <a:p>
            <a:pPr lvl="1"/>
            <a:r>
              <a:rPr lang="en-US" dirty="0"/>
              <a:t>It’s a relay marathon</a:t>
            </a:r>
          </a:p>
          <a:p>
            <a:r>
              <a:rPr lang="en-US" dirty="0"/>
              <a:t>Build a treatment team and partnership</a:t>
            </a:r>
          </a:p>
          <a:p>
            <a:pPr lvl="1"/>
            <a:r>
              <a:rPr lang="en-US" dirty="0"/>
              <a:t>Compliance</a:t>
            </a:r>
          </a:p>
          <a:p>
            <a:pPr lvl="1"/>
            <a:r>
              <a:rPr lang="en-US" dirty="0"/>
              <a:t>Accountability</a:t>
            </a:r>
          </a:p>
          <a:p>
            <a:pPr lvl="1"/>
            <a:r>
              <a:rPr lang="en-US"/>
              <a:t>Encouragement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04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1B2258F-86CA-4D4D-8270-BC05FCDEBFB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brown horse standing next to a wire fence&#10;&#10;Description generated with very high confidence">
            <a:extLst>
              <a:ext uri="{FF2B5EF4-FFF2-40B4-BE49-F238E27FC236}">
                <a16:creationId xmlns:a16="http://schemas.microsoft.com/office/drawing/2014/main" id="{830AD5CB-A4DD-40C8-81CE-BE2C81C7F1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43" b="6627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F97A096D-AE1D-4276-B996-20CF32A3B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9005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>
                <a:solidFill>
                  <a:srgbClr val="FFFFFF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819502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40BB8-357E-420C-BAC3-AD9747753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Few 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A5-3A74-4352-957B-30B45CB91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“Mental” Illness, “Mental” Health</a:t>
            </a:r>
          </a:p>
          <a:p>
            <a:pPr lvl="1"/>
            <a:r>
              <a:rPr lang="en-US" dirty="0"/>
              <a:t>Why not just “illness,” and “health?”</a:t>
            </a:r>
          </a:p>
          <a:p>
            <a:r>
              <a:rPr lang="en-US" dirty="0"/>
              <a:t>How is this about ethics?</a:t>
            </a:r>
          </a:p>
          <a:p>
            <a:pPr lvl="1"/>
            <a:r>
              <a:rPr lang="en-US" dirty="0"/>
              <a:t>Look for the imbalance in provider/patient relationships</a:t>
            </a:r>
          </a:p>
          <a:p>
            <a:pPr lvl="1"/>
            <a:r>
              <a:rPr lang="en-US" dirty="0"/>
              <a:t>Apply Principles of Biomedical Ethics to restore balance</a:t>
            </a:r>
          </a:p>
        </p:txBody>
      </p:sp>
    </p:spTree>
    <p:extLst>
      <p:ext uri="{BB962C8B-B14F-4D97-AF65-F5344CB8AC3E}">
        <p14:creationId xmlns:p14="http://schemas.microsoft.com/office/powerpoint/2010/main" val="2688853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81C22-23CB-4DA3-8ECF-6200070CD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8925"/>
            <a:ext cx="10515600" cy="1325563"/>
          </a:xfrm>
        </p:spPr>
        <p:txBody>
          <a:bodyPr/>
          <a:lstStyle/>
          <a:p>
            <a:r>
              <a:rPr lang="en-US" dirty="0"/>
              <a:t>The Treatment Landscape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3E00-C4FA-43C1-AEE5-A5D4C709B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Pre-1950’s, Psychiatric Hospitalization</a:t>
            </a:r>
          </a:p>
          <a:p>
            <a:r>
              <a:rPr lang="en-US" dirty="0"/>
              <a:t>Deinstitutionalization</a:t>
            </a:r>
          </a:p>
          <a:p>
            <a:pPr lvl="1"/>
            <a:r>
              <a:rPr lang="en-US" dirty="0"/>
              <a:t>2 waves, ‘50’s &amp; late ‘60’s</a:t>
            </a:r>
          </a:p>
          <a:p>
            <a:r>
              <a:rPr lang="en-US" dirty="0"/>
              <a:t>6 Factors: criticisms of public mental hospitals, incorporation of mind-altering drugs in treatment, support from President Kennedy for federal policy changes, shifts to community-based care, changes in public perception, and individual states' desires to reduce costs from mental hospitals. (Stroman, Duane (2003). </a:t>
            </a:r>
            <a:r>
              <a:rPr lang="en-US" i="1" dirty="0"/>
              <a:t>The Disability Rights Movement: From Deinstitutionalization to Self-determination</a:t>
            </a:r>
            <a:r>
              <a:rPr lang="en-US" dirty="0"/>
              <a:t>. University Press of America.)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77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36C5E-4374-4888-BA66-07BBB1481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Available?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68B6B-C8E1-4B20-B0C7-832D04C59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deinstitutionalization, </a:t>
            </a:r>
            <a:r>
              <a:rPr lang="en-US" dirty="0" err="1"/>
              <a:t>Psychaitric</a:t>
            </a:r>
            <a:r>
              <a:rPr lang="en-US" dirty="0"/>
              <a:t> beds:</a:t>
            </a:r>
          </a:p>
          <a:p>
            <a:pPr lvl="1"/>
            <a:r>
              <a:rPr lang="en-US" dirty="0"/>
              <a:t>Per capita roughly equivalent 1850</a:t>
            </a:r>
          </a:p>
          <a:p>
            <a:pPr lvl="1"/>
            <a:r>
              <a:rPr lang="en-US" dirty="0"/>
              <a:t>14/1k</a:t>
            </a:r>
          </a:p>
          <a:p>
            <a:r>
              <a:rPr lang="en-US" dirty="0"/>
              <a:t>Most care is delivered in some form of outpatient</a:t>
            </a:r>
          </a:p>
          <a:p>
            <a:pPr lvl="1"/>
            <a:r>
              <a:rPr lang="en-US" dirty="0"/>
              <a:t>Integrated with primary care provider</a:t>
            </a:r>
          </a:p>
          <a:p>
            <a:pPr lvl="1"/>
            <a:r>
              <a:rPr lang="en-US" dirty="0"/>
              <a:t>Clinics</a:t>
            </a:r>
          </a:p>
          <a:p>
            <a:pPr lvl="1"/>
            <a:r>
              <a:rPr lang="en-US" dirty="0"/>
              <a:t>Psychiatric Hospital</a:t>
            </a:r>
          </a:p>
          <a:p>
            <a:pPr lvl="1"/>
            <a:r>
              <a:rPr lang="en-US" dirty="0"/>
              <a:t>Treatment Center</a:t>
            </a:r>
          </a:p>
        </p:txBody>
      </p:sp>
    </p:spTree>
    <p:extLst>
      <p:ext uri="{BB962C8B-B14F-4D97-AF65-F5344CB8AC3E}">
        <p14:creationId xmlns:p14="http://schemas.microsoft.com/office/powerpoint/2010/main" val="146501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13120-46E8-4B87-9FBA-81DC0402E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7825"/>
            <a:ext cx="10515600" cy="1325563"/>
          </a:xfrm>
        </p:spPr>
        <p:txBody>
          <a:bodyPr/>
          <a:lstStyle/>
          <a:p>
            <a:r>
              <a:rPr lang="en-US" dirty="0"/>
              <a:t>Choices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CD016-37BE-4C71-BF2E-95A4AE69B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If the only choice is one option or nothing,</a:t>
            </a:r>
          </a:p>
          <a:p>
            <a:pPr lvl="1"/>
            <a:r>
              <a:rPr lang="en-US" sz="3600" dirty="0"/>
              <a:t>Is it ethical?</a:t>
            </a:r>
          </a:p>
          <a:p>
            <a:r>
              <a:rPr lang="en-US" sz="4000" dirty="0"/>
              <a:t>Do we care what it costs?</a:t>
            </a:r>
          </a:p>
          <a:p>
            <a:pPr lvl="1"/>
            <a:r>
              <a:rPr lang="en-US" sz="3600" dirty="0"/>
              <a:t>Part of the “choice” process</a:t>
            </a:r>
          </a:p>
          <a:p>
            <a:r>
              <a:rPr lang="en-US" sz="4000" dirty="0"/>
              <a:t>Why is it so complicated?</a:t>
            </a:r>
          </a:p>
        </p:txBody>
      </p:sp>
    </p:spTree>
    <p:extLst>
      <p:ext uri="{BB962C8B-B14F-4D97-AF65-F5344CB8AC3E}">
        <p14:creationId xmlns:p14="http://schemas.microsoft.com/office/powerpoint/2010/main" val="366840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00528-ED7D-4B7B-A681-612D7E8ED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Payer 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A4B01-CBFF-44B1-8CF4-56EC2FC7B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9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Grant / State / Federal Funded</a:t>
            </a:r>
          </a:p>
          <a:p>
            <a:pPr marL="0" indent="0">
              <a:buNone/>
            </a:pPr>
            <a:r>
              <a:rPr lang="en-US" dirty="0"/>
              <a:t>Sliding Scale Options</a:t>
            </a:r>
          </a:p>
          <a:p>
            <a:pPr marL="0" indent="0">
              <a:buNone/>
            </a:pPr>
            <a:r>
              <a:rPr lang="en-US" dirty="0"/>
              <a:t>Government Insurance</a:t>
            </a:r>
          </a:p>
          <a:p>
            <a:pPr marL="0" indent="0">
              <a:buNone/>
            </a:pPr>
            <a:r>
              <a:rPr lang="en-US" dirty="0"/>
              <a:t>Private Insurance</a:t>
            </a:r>
          </a:p>
          <a:p>
            <a:pPr marL="0" indent="0">
              <a:buNone/>
            </a:pPr>
            <a:r>
              <a:rPr lang="en-US" dirty="0"/>
              <a:t>Private Pay</a:t>
            </a:r>
          </a:p>
          <a:p>
            <a:pPr marL="0" indent="0">
              <a:buNone/>
            </a:pPr>
            <a:r>
              <a:rPr lang="en-US" dirty="0"/>
              <a:t>Loan Programs</a:t>
            </a:r>
          </a:p>
          <a:p>
            <a:pPr marL="0" indent="0">
              <a:buNone/>
            </a:pPr>
            <a:r>
              <a:rPr lang="en-US" dirty="0"/>
              <a:t>Scholarships</a:t>
            </a:r>
          </a:p>
          <a:p>
            <a:pPr marL="0" indent="0">
              <a:buNone/>
            </a:pPr>
            <a:r>
              <a:rPr lang="en-US" dirty="0"/>
              <a:t>Work Program to Pay for Services</a:t>
            </a:r>
          </a:p>
        </p:txBody>
      </p:sp>
    </p:spTree>
    <p:extLst>
      <p:ext uri="{BB962C8B-B14F-4D97-AF65-F5344CB8AC3E}">
        <p14:creationId xmlns:p14="http://schemas.microsoft.com/office/powerpoint/2010/main" val="433789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98B15-DC1F-43C0-8723-219693602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of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6657D-6AF2-43A5-8B83-13860B676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Substance Abuse Primary</a:t>
            </a:r>
          </a:p>
          <a:p>
            <a:r>
              <a:rPr lang="en-US" dirty="0"/>
              <a:t>Psych Primary</a:t>
            </a:r>
          </a:p>
          <a:p>
            <a:r>
              <a:rPr lang="en-US" dirty="0"/>
              <a:t>Dual License for both Psych &amp; Substance Abuse</a:t>
            </a:r>
          </a:p>
          <a:p>
            <a:r>
              <a:rPr lang="en-US" dirty="0"/>
              <a:t>Trauma / Trauma Informed</a:t>
            </a:r>
          </a:p>
          <a:p>
            <a:r>
              <a:rPr lang="en-US" dirty="0"/>
              <a:t>Process Disorders Primary and/or Tracks</a:t>
            </a:r>
          </a:p>
          <a:p>
            <a:r>
              <a:rPr lang="en-US" dirty="0"/>
              <a:t>Gender Specific / Separate</a:t>
            </a:r>
          </a:p>
          <a:p>
            <a:r>
              <a:rPr lang="en-US" dirty="0"/>
              <a:t>Parallel Family Programs</a:t>
            </a:r>
          </a:p>
        </p:txBody>
      </p:sp>
    </p:spTree>
    <p:extLst>
      <p:ext uri="{BB962C8B-B14F-4D97-AF65-F5344CB8AC3E}">
        <p14:creationId xmlns:p14="http://schemas.microsoft.com/office/powerpoint/2010/main" val="1341873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9B775-89DC-4044-B4D2-6E7AD629D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Levels of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034C6-39F9-4480-98A6-4F1C468D5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sz="3200" dirty="0"/>
              <a:t>Outpatient</a:t>
            </a:r>
          </a:p>
          <a:p>
            <a:r>
              <a:rPr lang="en-US" sz="3200" dirty="0"/>
              <a:t>Intensive Outpatient</a:t>
            </a:r>
          </a:p>
          <a:p>
            <a:r>
              <a:rPr lang="en-US" sz="3200" dirty="0"/>
              <a:t>Day Treatment</a:t>
            </a:r>
          </a:p>
          <a:p>
            <a:r>
              <a:rPr lang="en-US" sz="3200" dirty="0"/>
              <a:t>Partial Hospitalization</a:t>
            </a:r>
          </a:p>
          <a:p>
            <a:r>
              <a:rPr lang="en-US" sz="3200" dirty="0"/>
              <a:t>Ambulatory Detox</a:t>
            </a:r>
          </a:p>
          <a:p>
            <a:r>
              <a:rPr lang="en-US" sz="3200" dirty="0"/>
              <a:t>Inpatient Detox</a:t>
            </a:r>
          </a:p>
          <a:p>
            <a:r>
              <a:rPr lang="en-US" sz="3200" dirty="0"/>
              <a:t>Acute Crisis Stabilization</a:t>
            </a:r>
          </a:p>
          <a:p>
            <a:r>
              <a:rPr lang="en-US" sz="3200" dirty="0"/>
              <a:t>Residential / Inpatient</a:t>
            </a:r>
          </a:p>
          <a:p>
            <a:r>
              <a:rPr lang="en-US" sz="3200" dirty="0"/>
              <a:t>Extended Care Residential</a:t>
            </a:r>
          </a:p>
          <a:p>
            <a:r>
              <a:rPr lang="en-US" sz="3200" dirty="0"/>
              <a:t>Sober/Supportive Living</a:t>
            </a:r>
          </a:p>
          <a:p>
            <a:r>
              <a:rPr lang="en-US" sz="3200" dirty="0"/>
              <a:t>Wilderness Programs</a:t>
            </a:r>
          </a:p>
          <a:p>
            <a:r>
              <a:rPr lang="en-US" sz="3200" dirty="0"/>
              <a:t>Therapeutic Boarding Schools</a:t>
            </a:r>
          </a:p>
          <a:p>
            <a:r>
              <a:rPr lang="en-US" sz="3200" dirty="0"/>
              <a:t>Collegiate Recovery Programs</a:t>
            </a:r>
          </a:p>
        </p:txBody>
      </p:sp>
    </p:spTree>
    <p:extLst>
      <p:ext uri="{BB962C8B-B14F-4D97-AF65-F5344CB8AC3E}">
        <p14:creationId xmlns:p14="http://schemas.microsoft.com/office/powerpoint/2010/main" val="303810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75C3A-81DA-4060-97C9-54DB99907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 Philosophy (SUD Primary)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292B0-7A80-47D9-A426-AA912EDDD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Abstinence Based Spectrum</a:t>
            </a:r>
          </a:p>
          <a:p>
            <a:r>
              <a:rPr lang="en-US" dirty="0"/>
              <a:t>Risk Reduction</a:t>
            </a:r>
          </a:p>
          <a:p>
            <a:r>
              <a:rPr lang="en-US" dirty="0"/>
              <a:t>Medication Management</a:t>
            </a:r>
          </a:p>
          <a:p>
            <a:r>
              <a:rPr lang="en-US" dirty="0"/>
              <a:t>Holistic</a:t>
            </a:r>
          </a:p>
          <a:p>
            <a:r>
              <a:rPr lang="en-US" dirty="0"/>
              <a:t>Faith Based</a:t>
            </a:r>
          </a:p>
          <a:p>
            <a:r>
              <a:rPr lang="en-US" dirty="0"/>
              <a:t>12 Step</a:t>
            </a:r>
          </a:p>
          <a:p>
            <a:r>
              <a:rPr lang="en-US" dirty="0"/>
              <a:t>Spirituality</a:t>
            </a:r>
          </a:p>
          <a:p>
            <a:r>
              <a:rPr lang="en-US" dirty="0"/>
              <a:t>Trauma Informed</a:t>
            </a:r>
          </a:p>
        </p:txBody>
      </p:sp>
    </p:spTree>
    <p:extLst>
      <p:ext uri="{BB962C8B-B14F-4D97-AF65-F5344CB8AC3E}">
        <p14:creationId xmlns:p14="http://schemas.microsoft.com/office/powerpoint/2010/main" val="3971805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454</Words>
  <Application>Microsoft Office PowerPoint</Application>
  <PresentationFormat>Widescreen</PresentationFormat>
  <Paragraphs>110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When A Patient Needs a Warm Hand-off</vt:lpstr>
      <vt:lpstr>A Few Thoughts</vt:lpstr>
      <vt:lpstr>The Treatment Landscape</vt:lpstr>
      <vt:lpstr>What’s Available?</vt:lpstr>
      <vt:lpstr>Choices</vt:lpstr>
      <vt:lpstr>Payer Sources</vt:lpstr>
      <vt:lpstr>Scope of Services</vt:lpstr>
      <vt:lpstr>Levels of Care</vt:lpstr>
      <vt:lpstr>Treatment Philosophy (SUD Primary)</vt:lpstr>
      <vt:lpstr>Barriers</vt:lpstr>
      <vt:lpstr>Involuntary Commitment</vt:lpstr>
      <vt:lpstr>Not Appreciated (Much)</vt:lpstr>
      <vt:lpstr>Psychotic Disorders</vt:lpstr>
      <vt:lpstr>Formulate A Continuum of Care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A Patient Needs a Warm Hand-off</dc:title>
  <dc:creator>Dr. Dave Janzen</dc:creator>
  <cp:lastModifiedBy>Dr. Dave Janzen</cp:lastModifiedBy>
  <cp:revision>20</cp:revision>
  <dcterms:created xsi:type="dcterms:W3CDTF">2017-09-08T05:06:41Z</dcterms:created>
  <dcterms:modified xsi:type="dcterms:W3CDTF">2018-01-07T21:55:12Z</dcterms:modified>
</cp:coreProperties>
</file>