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8.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8" r:id="rId3"/>
    <p:sldId id="257" r:id="rId4"/>
    <p:sldId id="279" r:id="rId5"/>
    <p:sldId id="265" r:id="rId6"/>
    <p:sldId id="261" r:id="rId7"/>
    <p:sldId id="263" r:id="rId8"/>
    <p:sldId id="260" r:id="rId9"/>
    <p:sldId id="264" r:id="rId10"/>
    <p:sldId id="266" r:id="rId11"/>
    <p:sldId id="262" r:id="rId12"/>
    <p:sldId id="259" r:id="rId13"/>
    <p:sldId id="271" r:id="rId14"/>
    <p:sldId id="273" r:id="rId15"/>
    <p:sldId id="275" r:id="rId16"/>
    <p:sldId id="274" r:id="rId17"/>
    <p:sldId id="272" r:id="rId18"/>
    <p:sldId id="276" r:id="rId19"/>
    <p:sldId id="281" r:id="rId20"/>
    <p:sldId id="282" r:id="rId21"/>
    <p:sldId id="283" r:id="rId22"/>
    <p:sldId id="286" r:id="rId23"/>
    <p:sldId id="287" r:id="rId24"/>
    <p:sldId id="288" r:id="rId25"/>
    <p:sldId id="289" r:id="rId26"/>
    <p:sldId id="290" r:id="rId27"/>
    <p:sldId id="291" r:id="rId28"/>
    <p:sldId id="292" r:id="rId29"/>
    <p:sldId id="293" r:id="rId30"/>
    <p:sldId id="294" r:id="rId31"/>
    <p:sldId id="277" r:id="rId32"/>
    <p:sldId id="284" r:id="rId33"/>
    <p:sldId id="285" r:id="rId34"/>
    <p:sldId id="27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430C0A-5464-4FE4-84EB-FF9C94016DF4}" type="datetimeFigureOut">
              <a:rPr lang="en-US" dirty="0"/>
              <a:t>8/6/2016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8/6/2016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8/6/2016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8/6/2016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0C6404-AD6E-4860-8E75-697CA40B95DA}" type="datetimeFigureOut">
              <a:rPr lang="en-US" dirty="0"/>
              <a:t>8/6/2016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8/6/2016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8/6/2016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8/6/2016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8/6/2016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8/6/2016</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8/6/2016</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8/6/2016</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enneagram</a:t>
            </a:r>
          </a:p>
        </p:txBody>
      </p:sp>
      <p:sp>
        <p:nvSpPr>
          <p:cNvPr id="3" name="Subtitle 2"/>
          <p:cNvSpPr>
            <a:spLocks noGrp="1"/>
          </p:cNvSpPr>
          <p:nvPr>
            <p:ph type="subTitle" idx="1"/>
          </p:nvPr>
        </p:nvSpPr>
        <p:spPr>
          <a:xfrm>
            <a:off x="2695194" y="4352544"/>
            <a:ext cx="6801612" cy="1730204"/>
          </a:xfrm>
        </p:spPr>
        <p:txBody>
          <a:bodyPr>
            <a:normAutofit/>
          </a:bodyPr>
          <a:lstStyle/>
          <a:p>
            <a:r>
              <a:rPr lang="en-US" dirty="0"/>
              <a:t>Bringing Life and Practice Into</a:t>
            </a:r>
          </a:p>
          <a:p>
            <a:r>
              <a:rPr lang="en-US" sz="3000" b="1" i="1" dirty="0"/>
              <a:t>Balance</a:t>
            </a:r>
          </a:p>
          <a:p>
            <a:r>
              <a:rPr lang="en-US" sz="3000" b="1" i="1" dirty="0"/>
              <a:t>Dr. Dave Janzen, </a:t>
            </a:r>
            <a:r>
              <a:rPr lang="en-US" sz="3000" b="1" i="1" dirty="0" err="1"/>
              <a:t>D.Min</a:t>
            </a:r>
            <a:r>
              <a:rPr lang="en-US" sz="3000" b="1" i="1" dirty="0"/>
              <a:t>., CIP, CAI, CISM</a:t>
            </a:r>
          </a:p>
        </p:txBody>
      </p:sp>
    </p:spTree>
    <p:extLst>
      <p:ext uri="{BB962C8B-B14F-4D97-AF65-F5344CB8AC3E}">
        <p14:creationId xmlns:p14="http://schemas.microsoft.com/office/powerpoint/2010/main" val="2382678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34906" y="842215"/>
            <a:ext cx="9128748" cy="5066216"/>
          </a:xfrm>
          <a:prstGeom prst="rect">
            <a:avLst/>
          </a:prstGeom>
        </p:spPr>
      </p:pic>
    </p:spTree>
    <p:extLst>
      <p:ext uri="{BB962C8B-B14F-4D97-AF65-F5344CB8AC3E}">
        <p14:creationId xmlns:p14="http://schemas.microsoft.com/office/powerpoint/2010/main" val="2215010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 Dynamic Energies</a:t>
            </a:r>
            <a:br>
              <a:rPr lang="en-US" dirty="0"/>
            </a:br>
            <a:r>
              <a:rPr lang="en-US" dirty="0"/>
              <a:t>(</a:t>
            </a:r>
            <a:r>
              <a:rPr lang="en-US" dirty="0" err="1"/>
              <a:t>Horneyvian</a:t>
            </a:r>
            <a:r>
              <a:rPr lang="en-US" dirty="0"/>
              <a:t> Groups)</a:t>
            </a:r>
          </a:p>
        </p:txBody>
      </p:sp>
      <p:sp>
        <p:nvSpPr>
          <p:cNvPr id="3" name="Content Placeholder 2"/>
          <p:cNvSpPr>
            <a:spLocks noGrp="1"/>
          </p:cNvSpPr>
          <p:nvPr>
            <p:ph idx="1"/>
          </p:nvPr>
        </p:nvSpPr>
        <p:spPr/>
        <p:txBody>
          <a:bodyPr>
            <a:normAutofit/>
          </a:bodyPr>
          <a:lstStyle/>
          <a:p>
            <a:r>
              <a:rPr lang="en-US" sz="4000" dirty="0"/>
              <a:t>Assertive (Extrovert)</a:t>
            </a:r>
          </a:p>
          <a:p>
            <a:r>
              <a:rPr lang="en-US" sz="4000" dirty="0"/>
              <a:t>Withdrawn (Introvert)</a:t>
            </a:r>
          </a:p>
          <a:p>
            <a:r>
              <a:rPr lang="en-US" sz="4000" dirty="0"/>
              <a:t>Compliant (Dutiful, Anxious)</a:t>
            </a:r>
          </a:p>
        </p:txBody>
      </p:sp>
    </p:spTree>
    <p:extLst>
      <p:ext uri="{BB962C8B-B14F-4D97-AF65-F5344CB8AC3E}">
        <p14:creationId xmlns:p14="http://schemas.microsoft.com/office/powerpoint/2010/main" val="4060843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810539" y="649357"/>
            <a:ext cx="5579165" cy="5734050"/>
          </a:xfrm>
          <a:prstGeom prst="rect">
            <a:avLst/>
          </a:prstGeom>
        </p:spPr>
      </p:pic>
      <p:sp>
        <p:nvSpPr>
          <p:cNvPr id="3" name="TextBox 2"/>
          <p:cNvSpPr txBox="1"/>
          <p:nvPr/>
        </p:nvSpPr>
        <p:spPr>
          <a:xfrm>
            <a:off x="914400" y="967409"/>
            <a:ext cx="2160104" cy="3046988"/>
          </a:xfrm>
          <a:prstGeom prst="rect">
            <a:avLst/>
          </a:prstGeom>
          <a:noFill/>
        </p:spPr>
        <p:txBody>
          <a:bodyPr wrap="square" rtlCol="0">
            <a:spAutoFit/>
          </a:bodyPr>
          <a:lstStyle/>
          <a:p>
            <a:r>
              <a:rPr lang="en-US" sz="4800" dirty="0"/>
              <a:t>Paths</a:t>
            </a:r>
          </a:p>
          <a:p>
            <a:r>
              <a:rPr lang="en-US" sz="4800" dirty="0"/>
              <a:t>Of</a:t>
            </a:r>
          </a:p>
          <a:p>
            <a:r>
              <a:rPr lang="en-US" sz="4800" dirty="0" err="1"/>
              <a:t>Inte</a:t>
            </a:r>
            <a:r>
              <a:rPr lang="en-US" sz="4800" dirty="0"/>
              <a:t>-</a:t>
            </a:r>
          </a:p>
          <a:p>
            <a:r>
              <a:rPr lang="en-US" sz="4800" dirty="0" err="1"/>
              <a:t>gration</a:t>
            </a:r>
            <a:endParaRPr lang="en-US" sz="4800" dirty="0"/>
          </a:p>
        </p:txBody>
      </p:sp>
    </p:spTree>
    <p:extLst>
      <p:ext uri="{BB962C8B-B14F-4D97-AF65-F5344CB8AC3E}">
        <p14:creationId xmlns:p14="http://schemas.microsoft.com/office/powerpoint/2010/main" val="3730913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Integration</a:t>
            </a:r>
          </a:p>
        </p:txBody>
      </p:sp>
      <p:sp>
        <p:nvSpPr>
          <p:cNvPr id="3" name="Content Placeholder 2"/>
          <p:cNvSpPr>
            <a:spLocks noGrp="1"/>
          </p:cNvSpPr>
          <p:nvPr>
            <p:ph idx="1"/>
          </p:nvPr>
        </p:nvSpPr>
        <p:spPr/>
        <p:txBody>
          <a:bodyPr>
            <a:normAutofit/>
          </a:bodyPr>
          <a:lstStyle/>
          <a:p>
            <a:r>
              <a:rPr lang="en-US" sz="2800" dirty="0"/>
              <a:t>Behaviors of other types manifest, rather than a change in type </a:t>
            </a:r>
            <a:r>
              <a:rPr lang="en-US" sz="2800" i="1" dirty="0"/>
              <a:t>per se</a:t>
            </a:r>
          </a:p>
          <a:p>
            <a:r>
              <a:rPr lang="en-US" sz="2800" dirty="0"/>
              <a:t>Happens naturally when healthy development and intentional personal growth proceeds unimpeded</a:t>
            </a:r>
          </a:p>
          <a:p>
            <a:r>
              <a:rPr lang="en-US" sz="2800" dirty="0"/>
              <a:t>Behavioral goals can be pursued in order to facilitate growth</a:t>
            </a:r>
            <a:endParaRPr lang="en-US" sz="2000" dirty="0"/>
          </a:p>
          <a:p>
            <a:endParaRPr lang="en-US" sz="2000" dirty="0"/>
          </a:p>
        </p:txBody>
      </p:sp>
    </p:spTree>
    <p:extLst>
      <p:ext uri="{BB962C8B-B14F-4D97-AF65-F5344CB8AC3E}">
        <p14:creationId xmlns:p14="http://schemas.microsoft.com/office/powerpoint/2010/main" val="404294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810539" y="649357"/>
            <a:ext cx="5579165" cy="5734050"/>
          </a:xfrm>
          <a:prstGeom prst="rect">
            <a:avLst/>
          </a:prstGeom>
        </p:spPr>
      </p:pic>
      <p:sp>
        <p:nvSpPr>
          <p:cNvPr id="3" name="TextBox 2"/>
          <p:cNvSpPr txBox="1"/>
          <p:nvPr/>
        </p:nvSpPr>
        <p:spPr>
          <a:xfrm>
            <a:off x="914400" y="967409"/>
            <a:ext cx="2160104" cy="3046988"/>
          </a:xfrm>
          <a:prstGeom prst="rect">
            <a:avLst/>
          </a:prstGeom>
          <a:noFill/>
        </p:spPr>
        <p:txBody>
          <a:bodyPr wrap="square" rtlCol="0">
            <a:spAutoFit/>
          </a:bodyPr>
          <a:lstStyle/>
          <a:p>
            <a:r>
              <a:rPr lang="en-US" sz="4800" dirty="0"/>
              <a:t>Paths</a:t>
            </a:r>
          </a:p>
          <a:p>
            <a:r>
              <a:rPr lang="en-US" sz="4800" dirty="0"/>
              <a:t>Of</a:t>
            </a:r>
          </a:p>
          <a:p>
            <a:r>
              <a:rPr lang="en-US" sz="4800" dirty="0" err="1"/>
              <a:t>Inte</a:t>
            </a:r>
            <a:r>
              <a:rPr lang="en-US" sz="4800" dirty="0"/>
              <a:t>-</a:t>
            </a:r>
          </a:p>
          <a:p>
            <a:r>
              <a:rPr lang="en-US" sz="4800" dirty="0" err="1"/>
              <a:t>gration</a:t>
            </a:r>
            <a:endParaRPr lang="en-US" sz="4800" dirty="0"/>
          </a:p>
        </p:txBody>
      </p:sp>
    </p:spTree>
    <p:extLst>
      <p:ext uri="{BB962C8B-B14F-4D97-AF65-F5344CB8AC3E}">
        <p14:creationId xmlns:p14="http://schemas.microsoft.com/office/powerpoint/2010/main" val="206977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181599" y="808383"/>
            <a:ext cx="5289175" cy="5619749"/>
          </a:xfrm>
          <a:prstGeom prst="rect">
            <a:avLst/>
          </a:prstGeom>
        </p:spPr>
      </p:pic>
      <p:sp>
        <p:nvSpPr>
          <p:cNvPr id="3" name="TextBox 2"/>
          <p:cNvSpPr txBox="1"/>
          <p:nvPr/>
        </p:nvSpPr>
        <p:spPr>
          <a:xfrm>
            <a:off x="1364974" y="1245704"/>
            <a:ext cx="2491409" cy="3416320"/>
          </a:xfrm>
          <a:prstGeom prst="rect">
            <a:avLst/>
          </a:prstGeom>
          <a:noFill/>
        </p:spPr>
        <p:txBody>
          <a:bodyPr wrap="square" rtlCol="0">
            <a:spAutoFit/>
          </a:bodyPr>
          <a:lstStyle/>
          <a:p>
            <a:r>
              <a:rPr lang="en-US" sz="5400" dirty="0"/>
              <a:t>Paths</a:t>
            </a:r>
          </a:p>
          <a:p>
            <a:r>
              <a:rPr lang="en-US" sz="5400" dirty="0"/>
              <a:t>Of</a:t>
            </a:r>
          </a:p>
          <a:p>
            <a:r>
              <a:rPr lang="en-US" sz="5400" dirty="0" err="1"/>
              <a:t>Disinte</a:t>
            </a:r>
            <a:r>
              <a:rPr lang="en-US" sz="5400" dirty="0"/>
              <a:t>-</a:t>
            </a:r>
          </a:p>
          <a:p>
            <a:r>
              <a:rPr lang="en-US" sz="5400" dirty="0" err="1"/>
              <a:t>gration</a:t>
            </a:r>
            <a:endParaRPr lang="en-US" sz="5400" dirty="0"/>
          </a:p>
        </p:txBody>
      </p:sp>
    </p:spTree>
    <p:extLst>
      <p:ext uri="{BB962C8B-B14F-4D97-AF65-F5344CB8AC3E}">
        <p14:creationId xmlns:p14="http://schemas.microsoft.com/office/powerpoint/2010/main" val="767282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Disintegration</a:t>
            </a:r>
          </a:p>
        </p:txBody>
      </p:sp>
      <p:sp>
        <p:nvSpPr>
          <p:cNvPr id="3" name="Content Placeholder 2"/>
          <p:cNvSpPr>
            <a:spLocks noGrp="1"/>
          </p:cNvSpPr>
          <p:nvPr>
            <p:ph idx="1"/>
          </p:nvPr>
        </p:nvSpPr>
        <p:spPr/>
        <p:txBody>
          <a:bodyPr>
            <a:normAutofit/>
          </a:bodyPr>
          <a:lstStyle/>
          <a:p>
            <a:r>
              <a:rPr lang="en-US" sz="2800" dirty="0"/>
              <a:t>Under significant stress or illness or addiction or low levels of developmental health</a:t>
            </a:r>
          </a:p>
          <a:p>
            <a:r>
              <a:rPr lang="en-US" sz="2800" dirty="0"/>
              <a:t>Behaviors manifest rather than a change of type </a:t>
            </a:r>
            <a:r>
              <a:rPr lang="en-US" sz="2800" i="1" dirty="0"/>
              <a:t>per se</a:t>
            </a:r>
          </a:p>
          <a:p>
            <a:r>
              <a:rPr lang="en-US" sz="2800" dirty="0"/>
              <a:t>Behaviors of disintegrative type can be part of “red flag” relapse prevention planning</a:t>
            </a:r>
          </a:p>
        </p:txBody>
      </p:sp>
    </p:spTree>
    <p:extLst>
      <p:ext uri="{BB962C8B-B14F-4D97-AF65-F5344CB8AC3E}">
        <p14:creationId xmlns:p14="http://schemas.microsoft.com/office/powerpoint/2010/main" val="3903948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181599" y="808383"/>
            <a:ext cx="5289175" cy="5619749"/>
          </a:xfrm>
          <a:prstGeom prst="rect">
            <a:avLst/>
          </a:prstGeom>
        </p:spPr>
      </p:pic>
      <p:sp>
        <p:nvSpPr>
          <p:cNvPr id="3" name="TextBox 2"/>
          <p:cNvSpPr txBox="1"/>
          <p:nvPr/>
        </p:nvSpPr>
        <p:spPr>
          <a:xfrm>
            <a:off x="1364974" y="1245704"/>
            <a:ext cx="2491409" cy="3416320"/>
          </a:xfrm>
          <a:prstGeom prst="rect">
            <a:avLst/>
          </a:prstGeom>
          <a:noFill/>
        </p:spPr>
        <p:txBody>
          <a:bodyPr wrap="square" rtlCol="0">
            <a:spAutoFit/>
          </a:bodyPr>
          <a:lstStyle/>
          <a:p>
            <a:r>
              <a:rPr lang="en-US" sz="5400" dirty="0"/>
              <a:t>Paths</a:t>
            </a:r>
          </a:p>
          <a:p>
            <a:r>
              <a:rPr lang="en-US" sz="5400" dirty="0"/>
              <a:t>Of</a:t>
            </a:r>
          </a:p>
          <a:p>
            <a:r>
              <a:rPr lang="en-US" sz="5400" dirty="0" err="1"/>
              <a:t>Disinte</a:t>
            </a:r>
            <a:r>
              <a:rPr lang="en-US" sz="5400" dirty="0"/>
              <a:t>-</a:t>
            </a:r>
          </a:p>
          <a:p>
            <a:r>
              <a:rPr lang="en-US" sz="5400" dirty="0" err="1"/>
              <a:t>gration</a:t>
            </a:r>
            <a:endParaRPr lang="en-US" sz="5400" dirty="0"/>
          </a:p>
        </p:txBody>
      </p:sp>
    </p:spTree>
    <p:extLst>
      <p:ext uri="{BB962C8B-B14F-4D97-AF65-F5344CB8AC3E}">
        <p14:creationId xmlns:p14="http://schemas.microsoft.com/office/powerpoint/2010/main" val="2194509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Levels of development</a:t>
            </a:r>
            <a:br>
              <a:rPr lang="en-US" dirty="0"/>
            </a:br>
            <a:r>
              <a:rPr lang="en-US" dirty="0"/>
              <a:t>(health)</a:t>
            </a:r>
          </a:p>
        </p:txBody>
      </p:sp>
      <p:sp>
        <p:nvSpPr>
          <p:cNvPr id="3" name="Content Placeholder 2"/>
          <p:cNvSpPr>
            <a:spLocks noGrp="1"/>
          </p:cNvSpPr>
          <p:nvPr>
            <p:ph idx="1"/>
          </p:nvPr>
        </p:nvSpPr>
        <p:spPr/>
        <p:txBody>
          <a:bodyPr>
            <a:noAutofit/>
          </a:bodyPr>
          <a:lstStyle/>
          <a:p>
            <a:r>
              <a:rPr lang="en-US" sz="2400" dirty="0"/>
              <a:t>The Levels of Development are a distinct contribution to the Enneagram field by Riso &amp; Hudson</a:t>
            </a:r>
          </a:p>
          <a:p>
            <a:r>
              <a:rPr lang="en-US" sz="2400" dirty="0"/>
              <a:t>Basic Levels are Healthy, Average, and Unhealthy</a:t>
            </a:r>
          </a:p>
          <a:p>
            <a:r>
              <a:rPr lang="en-US" sz="2400" dirty="0"/>
              <a:t>Three layers within in each Level</a:t>
            </a:r>
          </a:p>
          <a:p>
            <a:r>
              <a:rPr lang="en-US" sz="2400" dirty="0"/>
              <a:t>Very specific behavioral information is in the literature</a:t>
            </a:r>
          </a:p>
          <a:p>
            <a:r>
              <a:rPr lang="en-US" sz="2400" dirty="0"/>
              <a:t>Disaster prevention and growth can both be enriched by the info available</a:t>
            </a:r>
          </a:p>
        </p:txBody>
      </p:sp>
    </p:spTree>
    <p:extLst>
      <p:ext uri="{BB962C8B-B14F-4D97-AF65-F5344CB8AC3E}">
        <p14:creationId xmlns:p14="http://schemas.microsoft.com/office/powerpoint/2010/main" val="129949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Healthy</a:t>
            </a:r>
            <a:endParaRPr lang="en-US" dirty="0"/>
          </a:p>
        </p:txBody>
      </p:sp>
      <p:sp>
        <p:nvSpPr>
          <p:cNvPr id="3" name="Content Placeholder 2"/>
          <p:cNvSpPr>
            <a:spLocks noGrp="1"/>
          </p:cNvSpPr>
          <p:nvPr>
            <p:ph idx="1"/>
          </p:nvPr>
        </p:nvSpPr>
        <p:spPr/>
        <p:txBody>
          <a:bodyPr>
            <a:normAutofit/>
          </a:bodyPr>
          <a:lstStyle/>
          <a:p>
            <a:pPr lvl="0"/>
            <a:r>
              <a:rPr lang="en-US" sz="3600" dirty="0"/>
              <a:t>Level 1: The Level of Liberation</a:t>
            </a:r>
          </a:p>
          <a:p>
            <a:pPr lvl="0"/>
            <a:r>
              <a:rPr lang="en-US" sz="3600" dirty="0"/>
              <a:t>Level 2: The Level of Psychological Capacity</a:t>
            </a:r>
          </a:p>
          <a:p>
            <a:pPr lvl="0"/>
            <a:r>
              <a:rPr lang="en-US" sz="3600" dirty="0"/>
              <a:t>Level 3: The Level of Social Value</a:t>
            </a:r>
          </a:p>
        </p:txBody>
      </p:sp>
    </p:spTree>
    <p:extLst>
      <p:ext uri="{BB962C8B-B14F-4D97-AF65-F5344CB8AC3E}">
        <p14:creationId xmlns:p14="http://schemas.microsoft.com/office/powerpoint/2010/main" val="1653421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292666" y="590843"/>
            <a:ext cx="5669193" cy="5739620"/>
          </a:xfrm>
          <a:prstGeom prst="rect">
            <a:avLst/>
          </a:prstGeom>
        </p:spPr>
      </p:pic>
    </p:spTree>
    <p:extLst>
      <p:ext uri="{BB962C8B-B14F-4D97-AF65-F5344CB8AC3E}">
        <p14:creationId xmlns:p14="http://schemas.microsoft.com/office/powerpoint/2010/main" val="3871758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Average</a:t>
            </a:r>
            <a:endParaRPr lang="en-US" dirty="0"/>
          </a:p>
        </p:txBody>
      </p:sp>
      <p:sp>
        <p:nvSpPr>
          <p:cNvPr id="3" name="Content Placeholder 2"/>
          <p:cNvSpPr>
            <a:spLocks noGrp="1"/>
          </p:cNvSpPr>
          <p:nvPr>
            <p:ph idx="1"/>
          </p:nvPr>
        </p:nvSpPr>
        <p:spPr/>
        <p:txBody>
          <a:bodyPr>
            <a:normAutofit fontScale="92500"/>
          </a:bodyPr>
          <a:lstStyle/>
          <a:p>
            <a:pPr lvl="0"/>
            <a:r>
              <a:rPr lang="en-US" sz="3600" dirty="0"/>
              <a:t>Level 4: The Level of Imbalance/ Social Role</a:t>
            </a:r>
          </a:p>
          <a:p>
            <a:pPr lvl="0"/>
            <a:r>
              <a:rPr lang="en-US" sz="3600" dirty="0"/>
              <a:t>Level 5: The Level of Interpersonal Control</a:t>
            </a:r>
          </a:p>
          <a:p>
            <a:pPr lvl="0"/>
            <a:r>
              <a:rPr lang="en-US" sz="3600" dirty="0"/>
              <a:t>Level 6: The Level of Overcompensation</a:t>
            </a:r>
            <a:endParaRPr lang="en-US" sz="3900" dirty="0"/>
          </a:p>
          <a:p>
            <a:endParaRPr lang="en-US" dirty="0"/>
          </a:p>
        </p:txBody>
      </p:sp>
    </p:spTree>
    <p:extLst>
      <p:ext uri="{BB962C8B-B14F-4D97-AF65-F5344CB8AC3E}">
        <p14:creationId xmlns:p14="http://schemas.microsoft.com/office/powerpoint/2010/main" val="194972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Unhealthy</a:t>
            </a:r>
            <a:endParaRPr lang="en-US" dirty="0"/>
          </a:p>
        </p:txBody>
      </p:sp>
      <p:sp>
        <p:nvSpPr>
          <p:cNvPr id="3" name="Content Placeholder 2"/>
          <p:cNvSpPr>
            <a:spLocks noGrp="1"/>
          </p:cNvSpPr>
          <p:nvPr>
            <p:ph idx="1"/>
          </p:nvPr>
        </p:nvSpPr>
        <p:spPr/>
        <p:txBody>
          <a:bodyPr>
            <a:normAutofit/>
          </a:bodyPr>
          <a:lstStyle/>
          <a:p>
            <a:pPr lvl="0"/>
            <a:r>
              <a:rPr lang="en-US" sz="3200" dirty="0"/>
              <a:t>Level 7: The Level of Violation</a:t>
            </a:r>
          </a:p>
          <a:p>
            <a:pPr lvl="0"/>
            <a:r>
              <a:rPr lang="en-US" sz="3200" dirty="0"/>
              <a:t>Level 8: The Level of Obsession and Compulsion</a:t>
            </a:r>
          </a:p>
          <a:p>
            <a:pPr lvl="0"/>
            <a:r>
              <a:rPr lang="en-US" sz="3200" dirty="0"/>
              <a:t>Level 9: The Level of Pathological Destructiveness</a:t>
            </a:r>
          </a:p>
        </p:txBody>
      </p:sp>
    </p:spTree>
    <p:extLst>
      <p:ext uri="{BB962C8B-B14F-4D97-AF65-F5344CB8AC3E}">
        <p14:creationId xmlns:p14="http://schemas.microsoft.com/office/powerpoint/2010/main" val="2986828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Type One</a:t>
            </a:r>
            <a:br>
              <a:rPr lang="en-US" b="1" dirty="0"/>
            </a:br>
            <a:r>
              <a:rPr lang="en-US" b="1" dirty="0"/>
              <a:t>The Reformer </a:t>
            </a:r>
            <a:endParaRPr lang="en-US" dirty="0"/>
          </a:p>
        </p:txBody>
      </p:sp>
      <p:sp>
        <p:nvSpPr>
          <p:cNvPr id="3" name="Content Placeholder 2"/>
          <p:cNvSpPr>
            <a:spLocks noGrp="1"/>
          </p:cNvSpPr>
          <p:nvPr>
            <p:ph idx="1"/>
          </p:nvPr>
        </p:nvSpPr>
        <p:spPr>
          <a:xfrm>
            <a:off x="2231136" y="2638044"/>
            <a:ext cx="7729728" cy="3219417"/>
          </a:xfrm>
        </p:spPr>
        <p:txBody>
          <a:bodyPr>
            <a:normAutofit lnSpcReduction="10000"/>
          </a:bodyPr>
          <a:lstStyle/>
          <a:p>
            <a:r>
              <a:rPr lang="en-US" sz="2400" dirty="0"/>
              <a:t>The principled, idealistic type. Ones are conscientious and ethical, with a strong sense of right and wrong. They are teachers, crusaders, and advocates for change: always striving to improve things, but afraid of making a mistake. Well-organized, orderly, and fastidious, they try to maintain high standards, but can slip into being critical and perfectionistic. They typically have problems with resentment and impatience. </a:t>
            </a:r>
            <a:r>
              <a:rPr lang="en-US" sz="2400" i="1" dirty="0"/>
              <a:t>At their Best</a:t>
            </a:r>
            <a:r>
              <a:rPr lang="en-US" sz="2400" dirty="0"/>
              <a:t>: wise, discerning, realistic, and noble. Can be morally heroic. </a:t>
            </a:r>
            <a:endParaRPr lang="en-US" dirty="0"/>
          </a:p>
          <a:p>
            <a:endParaRPr lang="en-US" dirty="0"/>
          </a:p>
        </p:txBody>
      </p:sp>
    </p:spTree>
    <p:extLst>
      <p:ext uri="{BB962C8B-B14F-4D97-AF65-F5344CB8AC3E}">
        <p14:creationId xmlns:p14="http://schemas.microsoft.com/office/powerpoint/2010/main" val="3324928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 Two</a:t>
            </a:r>
            <a:br>
              <a:rPr lang="en-US" b="1" dirty="0"/>
            </a:br>
            <a:r>
              <a:rPr lang="en-US" b="1" dirty="0"/>
              <a:t>The Helper</a:t>
            </a:r>
            <a:endParaRPr lang="en-US" dirty="0"/>
          </a:p>
        </p:txBody>
      </p:sp>
      <p:sp>
        <p:nvSpPr>
          <p:cNvPr id="3" name="Content Placeholder 2"/>
          <p:cNvSpPr>
            <a:spLocks noGrp="1"/>
          </p:cNvSpPr>
          <p:nvPr>
            <p:ph idx="1"/>
          </p:nvPr>
        </p:nvSpPr>
        <p:spPr/>
        <p:txBody>
          <a:bodyPr>
            <a:normAutofit lnSpcReduction="10000"/>
          </a:bodyPr>
          <a:lstStyle/>
          <a:p>
            <a:r>
              <a:rPr lang="en-US" sz="2400" dirty="0"/>
              <a:t>The caring, interpersonal type. Twos are empathetic, sincere, and warm-hearted. They are friendly, generous, and self-sacrificing, but can also be sentimental, flattering, and people-pleasing. They are well-meaning and driven to be close to others, but can slip into doing things for others in order to be needed. They typically have problems with possessiveness and with acknowledging their own needs. </a:t>
            </a:r>
            <a:r>
              <a:rPr lang="en-US" sz="2400" i="1" dirty="0"/>
              <a:t>At their Best:</a:t>
            </a:r>
            <a:r>
              <a:rPr lang="en-US" sz="2400" dirty="0"/>
              <a:t> unselfish and altruistic, they have unconditional love for others.</a:t>
            </a:r>
            <a:r>
              <a:rPr lang="en-US" dirty="0"/>
              <a:t> </a:t>
            </a:r>
          </a:p>
          <a:p>
            <a:endParaRPr lang="en-US" dirty="0"/>
          </a:p>
        </p:txBody>
      </p:sp>
    </p:spTree>
    <p:extLst>
      <p:ext uri="{BB962C8B-B14F-4D97-AF65-F5344CB8AC3E}">
        <p14:creationId xmlns:p14="http://schemas.microsoft.com/office/powerpoint/2010/main" val="4258086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 Three</a:t>
            </a:r>
            <a:br>
              <a:rPr lang="en-US" b="1" dirty="0"/>
            </a:br>
            <a:r>
              <a:rPr lang="en-US" b="1" dirty="0"/>
              <a:t>The Achiever</a:t>
            </a:r>
            <a:endParaRPr lang="en-US" dirty="0"/>
          </a:p>
        </p:txBody>
      </p:sp>
      <p:sp>
        <p:nvSpPr>
          <p:cNvPr id="3" name="Content Placeholder 2"/>
          <p:cNvSpPr>
            <a:spLocks noGrp="1"/>
          </p:cNvSpPr>
          <p:nvPr>
            <p:ph idx="1"/>
          </p:nvPr>
        </p:nvSpPr>
        <p:spPr/>
        <p:txBody>
          <a:bodyPr>
            <a:normAutofit lnSpcReduction="10000"/>
          </a:bodyPr>
          <a:lstStyle/>
          <a:p>
            <a:r>
              <a:rPr lang="en-US" sz="2400" dirty="0"/>
              <a:t>The adaptable, success-oriented type. Threes are self-assured, attractive, and charming. Ambitious, competent, and energetic, they can also be status-conscious and highly driven for advancement. They are diplomatic and poised, but can also be overly concerned with their image and what others think of them. They typically have problems with workaholism and competitiveness. </a:t>
            </a:r>
            <a:r>
              <a:rPr lang="en-US" sz="2400" i="1" dirty="0"/>
              <a:t>At their Best:</a:t>
            </a:r>
            <a:r>
              <a:rPr lang="en-US" sz="2400" dirty="0"/>
              <a:t> self-accepting, authentic, everything they seem to be—role models who inspire others. </a:t>
            </a:r>
            <a:endParaRPr lang="en-US" dirty="0"/>
          </a:p>
        </p:txBody>
      </p:sp>
    </p:spTree>
    <p:extLst>
      <p:ext uri="{BB962C8B-B14F-4D97-AF65-F5344CB8AC3E}">
        <p14:creationId xmlns:p14="http://schemas.microsoft.com/office/powerpoint/2010/main" val="9390675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Type Four</a:t>
            </a:r>
            <a:br>
              <a:rPr lang="en-US" b="1" dirty="0"/>
            </a:br>
            <a:r>
              <a:rPr lang="en-US" b="1" dirty="0"/>
              <a:t>The Individualist </a:t>
            </a:r>
            <a:endParaRPr lang="en-US" dirty="0"/>
          </a:p>
        </p:txBody>
      </p:sp>
      <p:sp>
        <p:nvSpPr>
          <p:cNvPr id="3" name="Content Placeholder 2"/>
          <p:cNvSpPr>
            <a:spLocks noGrp="1"/>
          </p:cNvSpPr>
          <p:nvPr>
            <p:ph idx="1"/>
          </p:nvPr>
        </p:nvSpPr>
        <p:spPr>
          <a:xfrm>
            <a:off x="2231136" y="2638044"/>
            <a:ext cx="7729728" cy="3431452"/>
          </a:xfrm>
        </p:spPr>
        <p:txBody>
          <a:bodyPr>
            <a:noAutofit/>
          </a:bodyPr>
          <a:lstStyle/>
          <a:p>
            <a:r>
              <a:rPr lang="en-US" sz="2400" dirty="0"/>
              <a:t>The introspective, romantic type. Fours are self-aware, sensitive, and reserved. They are emotionally honest, creative, and personal, but can also be moody and self-conscious. Withholding themselves from others due to feeling vulnerable and defective, they can also feel disdainful and exempt from ordinary ways of living. They typically have problems with melancholy, self-indulgence, and self-pity. </a:t>
            </a:r>
            <a:r>
              <a:rPr lang="en-US" sz="2400" i="1" dirty="0"/>
              <a:t>At their Best:</a:t>
            </a:r>
            <a:r>
              <a:rPr lang="en-US" sz="2400" dirty="0"/>
              <a:t> inspired and highly creative, they are able to renew themselves and transform their experiences. </a:t>
            </a:r>
          </a:p>
        </p:txBody>
      </p:sp>
    </p:spTree>
    <p:extLst>
      <p:ext uri="{BB962C8B-B14F-4D97-AF65-F5344CB8AC3E}">
        <p14:creationId xmlns:p14="http://schemas.microsoft.com/office/powerpoint/2010/main" val="919701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Type Five</a:t>
            </a:r>
            <a:br>
              <a:rPr lang="en-US" b="1" dirty="0"/>
            </a:br>
            <a:r>
              <a:rPr lang="en-US" b="1" dirty="0"/>
              <a:t>The Investigator</a:t>
            </a:r>
            <a:endParaRPr lang="en-US" dirty="0"/>
          </a:p>
        </p:txBody>
      </p:sp>
      <p:sp>
        <p:nvSpPr>
          <p:cNvPr id="3" name="Content Placeholder 2"/>
          <p:cNvSpPr>
            <a:spLocks noGrp="1"/>
          </p:cNvSpPr>
          <p:nvPr>
            <p:ph idx="1"/>
          </p:nvPr>
        </p:nvSpPr>
        <p:spPr/>
        <p:txBody>
          <a:bodyPr>
            <a:normAutofit fontScale="92500" lnSpcReduction="20000"/>
          </a:bodyPr>
          <a:lstStyle/>
          <a:p>
            <a:r>
              <a:rPr lang="en-US" sz="2600" dirty="0"/>
              <a:t>The perceptive, cerebral type. Fives are alert, insightful, and curious. They are able to concentrate and focus on developing complex ideas and skills. Independent, innovative, and inventive, they can also become preoccupied with their thoughts and imaginary constructs. They become detached, yet high-strung and intense. They typically have problems with eccentricity, nihilism, and isolation. </a:t>
            </a:r>
            <a:r>
              <a:rPr lang="en-US" sz="2600" i="1" dirty="0"/>
              <a:t>At their Best:</a:t>
            </a:r>
            <a:r>
              <a:rPr lang="en-US" sz="2600" dirty="0"/>
              <a:t> visionary pioneers, often ahead of their time, and able to see the world in an entirely new way. </a:t>
            </a:r>
            <a:endParaRPr lang="en-US" dirty="0"/>
          </a:p>
        </p:txBody>
      </p:sp>
    </p:spTree>
    <p:extLst>
      <p:ext uri="{BB962C8B-B14F-4D97-AF65-F5344CB8AC3E}">
        <p14:creationId xmlns:p14="http://schemas.microsoft.com/office/powerpoint/2010/main" val="10429587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 Six</a:t>
            </a:r>
            <a:br>
              <a:rPr lang="en-US" b="1" dirty="0"/>
            </a:br>
            <a:r>
              <a:rPr lang="en-US" b="1" dirty="0"/>
              <a:t>The Loyalist</a:t>
            </a:r>
            <a:endParaRPr lang="en-US" dirty="0"/>
          </a:p>
        </p:txBody>
      </p:sp>
      <p:sp>
        <p:nvSpPr>
          <p:cNvPr id="3" name="Content Placeholder 2"/>
          <p:cNvSpPr>
            <a:spLocks noGrp="1"/>
          </p:cNvSpPr>
          <p:nvPr>
            <p:ph idx="1"/>
          </p:nvPr>
        </p:nvSpPr>
        <p:spPr/>
        <p:txBody>
          <a:bodyPr>
            <a:normAutofit fontScale="92500" lnSpcReduction="20000"/>
          </a:bodyPr>
          <a:lstStyle/>
          <a:p>
            <a:r>
              <a:rPr lang="en-US" sz="2600" dirty="0"/>
              <a:t>The committed, security-oriented type. Sixes are reliable, hard-working, responsible, and trustworthy. Excellent "troubleshooters," they foresee problems and foster cooperation, but can also become defensive, evasive, and anxious—running on stress while complaining about it. They can be cautious and indecisive, but also reactive, defiant and rebellious. They typically have problems with self-doubt and suspicion. </a:t>
            </a:r>
            <a:r>
              <a:rPr lang="en-US" sz="2600" i="1" dirty="0"/>
              <a:t>At their Best:</a:t>
            </a:r>
            <a:r>
              <a:rPr lang="en-US" sz="2600" dirty="0"/>
              <a:t> internally stable and self-reliant, courageously championing themselves and others. </a:t>
            </a:r>
            <a:endParaRPr lang="en-US" dirty="0"/>
          </a:p>
        </p:txBody>
      </p:sp>
    </p:spTree>
    <p:extLst>
      <p:ext uri="{BB962C8B-B14F-4D97-AF65-F5344CB8AC3E}">
        <p14:creationId xmlns:p14="http://schemas.microsoft.com/office/powerpoint/2010/main" val="23142058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 Seven</a:t>
            </a:r>
            <a:br>
              <a:rPr lang="en-US" b="1" dirty="0"/>
            </a:br>
            <a:r>
              <a:rPr lang="en-US" b="1" dirty="0"/>
              <a:t>The Enthusiast </a:t>
            </a:r>
            <a:endParaRPr lang="en-US" dirty="0"/>
          </a:p>
        </p:txBody>
      </p:sp>
      <p:sp>
        <p:nvSpPr>
          <p:cNvPr id="3" name="Content Placeholder 2"/>
          <p:cNvSpPr>
            <a:spLocks noGrp="1"/>
          </p:cNvSpPr>
          <p:nvPr>
            <p:ph idx="1"/>
          </p:nvPr>
        </p:nvSpPr>
        <p:spPr>
          <a:xfrm>
            <a:off x="2231136" y="2638044"/>
            <a:ext cx="7729728" cy="3259173"/>
          </a:xfrm>
        </p:spPr>
        <p:txBody>
          <a:bodyPr>
            <a:normAutofit fontScale="92500" lnSpcReduction="20000"/>
          </a:bodyPr>
          <a:lstStyle/>
          <a:p>
            <a:r>
              <a:rPr lang="en-US" sz="2600" dirty="0"/>
              <a:t>The busy, productive type. Sevens are extroverted, optimistic, versatile, and spontaneous. Playful, high-spirited, and practical, they can also misapply their many talents, becoming over-extended, scattered, and undisciplined. They constantly seek new and exciting experiences, but can become distracted and exhausted by staying on the go. They typically have problems with impatience and impulsiveness. </a:t>
            </a:r>
            <a:r>
              <a:rPr lang="en-US" sz="2600" i="1" dirty="0"/>
              <a:t>At their Best:</a:t>
            </a:r>
            <a:r>
              <a:rPr lang="en-US" sz="2600" dirty="0"/>
              <a:t> they focus their talents on worthwhile goals, becoming appreciative, joyous, and satisfied. </a:t>
            </a:r>
            <a:endParaRPr lang="en-US" dirty="0"/>
          </a:p>
        </p:txBody>
      </p:sp>
    </p:spTree>
    <p:extLst>
      <p:ext uri="{BB962C8B-B14F-4D97-AF65-F5344CB8AC3E}">
        <p14:creationId xmlns:p14="http://schemas.microsoft.com/office/powerpoint/2010/main" val="2473780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Type Eight</a:t>
            </a:r>
            <a:br>
              <a:rPr lang="en-US" b="1" dirty="0"/>
            </a:br>
            <a:r>
              <a:rPr lang="en-US" b="1" dirty="0"/>
              <a:t>The Challenger</a:t>
            </a:r>
            <a:endParaRPr lang="en-US" dirty="0"/>
          </a:p>
        </p:txBody>
      </p:sp>
      <p:sp>
        <p:nvSpPr>
          <p:cNvPr id="3" name="Content Placeholder 2"/>
          <p:cNvSpPr>
            <a:spLocks noGrp="1"/>
          </p:cNvSpPr>
          <p:nvPr>
            <p:ph idx="1"/>
          </p:nvPr>
        </p:nvSpPr>
        <p:spPr>
          <a:xfrm>
            <a:off x="2231136" y="2638044"/>
            <a:ext cx="7729728" cy="3285678"/>
          </a:xfrm>
        </p:spPr>
        <p:txBody>
          <a:bodyPr>
            <a:normAutofit fontScale="92500" lnSpcReduction="20000"/>
          </a:bodyPr>
          <a:lstStyle/>
          <a:p>
            <a:r>
              <a:rPr lang="en-US" sz="2600" dirty="0"/>
              <a:t>The powerful, aggressive type. Eights are self-confident, strong, and assertive. Protective, resourceful, straight-talking, and decisive, but can also be ego-centric and domineering. Eights feel they must control their environment, especially people, sometimes becoming confrontational and intimidating. Eights typically have problems with their tempers and with allowing themselves to be vulnerable. </a:t>
            </a:r>
            <a:r>
              <a:rPr lang="en-US" sz="2600" i="1" dirty="0"/>
              <a:t>At their Best:</a:t>
            </a:r>
            <a:r>
              <a:rPr lang="en-US" sz="2600" dirty="0"/>
              <a:t> self-mastering, they use their strength to improve others' lives, becoming heroic, magnanimous, and inspiring. </a:t>
            </a:r>
            <a:endParaRPr lang="en-US" dirty="0"/>
          </a:p>
        </p:txBody>
      </p:sp>
    </p:spTree>
    <p:extLst>
      <p:ext uri="{BB962C8B-B14F-4D97-AF65-F5344CB8AC3E}">
        <p14:creationId xmlns:p14="http://schemas.microsoft.com/office/powerpoint/2010/main" val="107650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264664" y="743712"/>
            <a:ext cx="7662672" cy="5370576"/>
          </a:xfrm>
          <a:prstGeom prst="rect">
            <a:avLst/>
          </a:prstGeom>
        </p:spPr>
      </p:pic>
    </p:spTree>
    <p:extLst>
      <p:ext uri="{BB962C8B-B14F-4D97-AF65-F5344CB8AC3E}">
        <p14:creationId xmlns:p14="http://schemas.microsoft.com/office/powerpoint/2010/main" val="1664663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Type Nine</a:t>
            </a:r>
            <a:br>
              <a:rPr lang="en-US" b="1" dirty="0"/>
            </a:br>
            <a:r>
              <a:rPr lang="en-US" b="1" dirty="0"/>
              <a:t>The Peacemaker</a:t>
            </a:r>
            <a:endParaRPr lang="en-US" dirty="0"/>
          </a:p>
        </p:txBody>
      </p:sp>
      <p:sp>
        <p:nvSpPr>
          <p:cNvPr id="3" name="Content Placeholder 2"/>
          <p:cNvSpPr>
            <a:spLocks noGrp="1"/>
          </p:cNvSpPr>
          <p:nvPr>
            <p:ph idx="1"/>
          </p:nvPr>
        </p:nvSpPr>
        <p:spPr>
          <a:xfrm>
            <a:off x="2231136" y="2398643"/>
            <a:ext cx="7729728" cy="3935895"/>
          </a:xfrm>
        </p:spPr>
        <p:txBody>
          <a:bodyPr>
            <a:noAutofit/>
          </a:bodyPr>
          <a:lstStyle/>
          <a:p>
            <a:r>
              <a:rPr lang="en-US" sz="2400" dirty="0"/>
              <a:t>The easy-going, self-effacing type. Nines are accepting, trusting, and stable. They are usually grounded, supportive, and often creative, but can also be too willing to go along with others to keep the peace. They want everything to go smoothly and be without conflict, but they can also tend to be complacent and emotionally distant, simplifying problems and ignoring anything upsetting. They typically have problems with inertia and stubbornness. </a:t>
            </a:r>
            <a:r>
              <a:rPr lang="en-US" sz="2400" i="1" dirty="0"/>
              <a:t>At their Best</a:t>
            </a:r>
            <a:r>
              <a:rPr lang="en-US" sz="2400" dirty="0"/>
              <a:t>: indomitable and all-embracing, they are able to bring people together and heal conflicts. </a:t>
            </a:r>
          </a:p>
        </p:txBody>
      </p:sp>
    </p:spTree>
    <p:extLst>
      <p:ext uri="{BB962C8B-B14F-4D97-AF65-F5344CB8AC3E}">
        <p14:creationId xmlns:p14="http://schemas.microsoft.com/office/powerpoint/2010/main" val="15186670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1399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thoughts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90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 name="Content Placeholder 4"/>
          <p:cNvPicPr>
            <a:picLocks noGrp="1" noChangeAspect="1"/>
          </p:cNvPicPr>
          <p:nvPr>
            <p:ph idx="1"/>
          </p:nvPr>
        </p:nvPicPr>
        <p:blipFill>
          <a:blip r:embed="rId2"/>
          <a:stretch>
            <a:fillRect/>
          </a:stretch>
        </p:blipFill>
        <p:spPr>
          <a:xfrm>
            <a:off x="4545013" y="2638425"/>
            <a:ext cx="3101975" cy="3101975"/>
          </a:xfrm>
        </p:spPr>
      </p:pic>
    </p:spTree>
    <p:extLst>
      <p:ext uri="{BB962C8B-B14F-4D97-AF65-F5344CB8AC3E}">
        <p14:creationId xmlns:p14="http://schemas.microsoft.com/office/powerpoint/2010/main" val="39431189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14582" y="41467"/>
            <a:ext cx="11064240" cy="6816533"/>
          </a:xfrm>
          <a:prstGeom prst="rect">
            <a:avLst/>
          </a:prstGeom>
        </p:spPr>
      </p:pic>
    </p:spTree>
    <p:extLst>
      <p:ext uri="{BB962C8B-B14F-4D97-AF65-F5344CB8AC3E}">
        <p14:creationId xmlns:p14="http://schemas.microsoft.com/office/powerpoint/2010/main" val="3946057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14582" y="41467"/>
            <a:ext cx="11064240" cy="6816533"/>
          </a:xfrm>
          <a:prstGeom prst="rect">
            <a:avLst/>
          </a:prstGeom>
        </p:spPr>
      </p:pic>
    </p:spTree>
    <p:extLst>
      <p:ext uri="{BB962C8B-B14F-4D97-AF65-F5344CB8AC3E}">
        <p14:creationId xmlns:p14="http://schemas.microsoft.com/office/powerpoint/2010/main" val="3949853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 got here</a:t>
            </a:r>
          </a:p>
        </p:txBody>
      </p:sp>
      <p:pic>
        <p:nvPicPr>
          <p:cNvPr id="4" name="Content Placeholder 3"/>
          <p:cNvPicPr>
            <a:picLocks noGrp="1" noChangeAspect="1"/>
          </p:cNvPicPr>
          <p:nvPr>
            <p:ph idx="1"/>
          </p:nvPr>
        </p:nvPicPr>
        <p:blipFill>
          <a:blip r:embed="rId2"/>
          <a:stretch>
            <a:fillRect/>
          </a:stretch>
        </p:blipFill>
        <p:spPr>
          <a:xfrm>
            <a:off x="2743199" y="2345372"/>
            <a:ext cx="6861953" cy="3774074"/>
          </a:xfrm>
        </p:spPr>
      </p:pic>
    </p:spTree>
    <p:extLst>
      <p:ext uri="{BB962C8B-B14F-4D97-AF65-F5344CB8AC3E}">
        <p14:creationId xmlns:p14="http://schemas.microsoft.com/office/powerpoint/2010/main" val="3642748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Workshop objectives</a:t>
            </a:r>
          </a:p>
        </p:txBody>
      </p:sp>
      <p:sp>
        <p:nvSpPr>
          <p:cNvPr id="3" name="Content Placeholder 2"/>
          <p:cNvSpPr>
            <a:spLocks noGrp="1"/>
          </p:cNvSpPr>
          <p:nvPr>
            <p:ph idx="1"/>
          </p:nvPr>
        </p:nvSpPr>
        <p:spPr/>
        <p:txBody>
          <a:bodyPr>
            <a:normAutofit/>
          </a:bodyPr>
          <a:lstStyle/>
          <a:p>
            <a:r>
              <a:rPr lang="en-US" sz="2400" dirty="0"/>
              <a:t>Understand the origins and historical uses of the Enneagram</a:t>
            </a:r>
          </a:p>
          <a:p>
            <a:r>
              <a:rPr lang="en-US" sz="2400" dirty="0"/>
              <a:t>Understand the Three Centers</a:t>
            </a:r>
          </a:p>
          <a:p>
            <a:r>
              <a:rPr lang="en-US" sz="2400" dirty="0"/>
              <a:t>Understand Paths of Integration and Disintegration</a:t>
            </a:r>
          </a:p>
          <a:p>
            <a:r>
              <a:rPr lang="en-US" sz="2400" dirty="0"/>
              <a:t>Understand Levels of Health</a:t>
            </a:r>
          </a:p>
          <a:p>
            <a:r>
              <a:rPr lang="en-US" sz="2400" dirty="0"/>
              <a:t>Understand examples of application</a:t>
            </a:r>
          </a:p>
        </p:txBody>
      </p:sp>
    </p:spTree>
    <p:extLst>
      <p:ext uri="{BB962C8B-B14F-4D97-AF65-F5344CB8AC3E}">
        <p14:creationId xmlns:p14="http://schemas.microsoft.com/office/powerpoint/2010/main" val="249112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Personality!</a:t>
            </a:r>
          </a:p>
        </p:txBody>
      </p:sp>
      <p:sp>
        <p:nvSpPr>
          <p:cNvPr id="3" name="Content Placeholder 2"/>
          <p:cNvSpPr>
            <a:spLocks noGrp="1"/>
          </p:cNvSpPr>
          <p:nvPr>
            <p:ph idx="1"/>
          </p:nvPr>
        </p:nvSpPr>
        <p:spPr>
          <a:xfrm>
            <a:off x="2231136" y="2504662"/>
            <a:ext cx="7729728" cy="3235366"/>
          </a:xfrm>
        </p:spPr>
        <p:txBody>
          <a:bodyPr>
            <a:normAutofit/>
          </a:bodyPr>
          <a:lstStyle/>
          <a:p>
            <a:r>
              <a:rPr lang="en-US" sz="2000" dirty="0"/>
              <a:t>What you better have</a:t>
            </a:r>
          </a:p>
          <a:p>
            <a:r>
              <a:rPr lang="en-US" sz="2000" dirty="0"/>
              <a:t>If you're not real attractive </a:t>
            </a:r>
          </a:p>
          <a:p>
            <a:r>
              <a:rPr lang="en-US" sz="2000" dirty="0"/>
              <a:t>Fashion for the psyche:</a:t>
            </a:r>
          </a:p>
          <a:p>
            <a:r>
              <a:rPr lang="en-US" sz="2000" dirty="0" err="1"/>
              <a:t>'Cause</a:t>
            </a:r>
            <a:r>
              <a:rPr lang="en-US" sz="2000" dirty="0"/>
              <a:t> it </a:t>
            </a:r>
            <a:r>
              <a:rPr lang="en-US" sz="2000" dirty="0" err="1"/>
              <a:t>ain't</a:t>
            </a:r>
            <a:r>
              <a:rPr lang="en-US" sz="2000" dirty="0"/>
              <a:t> safe to walk around naked!</a:t>
            </a:r>
          </a:p>
          <a:p>
            <a:r>
              <a:rPr lang="en-US" sz="2000" dirty="0"/>
              <a:t>A way to present ourselves to the world that feels safe enough</a:t>
            </a:r>
          </a:p>
          <a:p>
            <a:r>
              <a:rPr lang="en-US" sz="2000" dirty="0"/>
              <a:t>Personality is "The tip of the iceberg“</a:t>
            </a:r>
          </a:p>
          <a:p>
            <a:r>
              <a:rPr lang="en-US" sz="2000" dirty="0"/>
              <a:t>Personal growth is reintegration of the rest of the iceberg</a:t>
            </a:r>
          </a:p>
        </p:txBody>
      </p:sp>
    </p:spTree>
    <p:extLst>
      <p:ext uri="{BB962C8B-B14F-4D97-AF65-F5344CB8AC3E}">
        <p14:creationId xmlns:p14="http://schemas.microsoft.com/office/powerpoint/2010/main" val="2238488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Enneagram origins</a:t>
            </a:r>
          </a:p>
        </p:txBody>
      </p:sp>
      <p:sp>
        <p:nvSpPr>
          <p:cNvPr id="3" name="Content Placeholder 2"/>
          <p:cNvSpPr>
            <a:spLocks noGrp="1"/>
          </p:cNvSpPr>
          <p:nvPr>
            <p:ph idx="1"/>
          </p:nvPr>
        </p:nvSpPr>
        <p:spPr/>
        <p:txBody>
          <a:bodyPr/>
          <a:lstStyle/>
          <a:p>
            <a:r>
              <a:rPr lang="en-US" sz="2000" dirty="0"/>
              <a:t>Ancient, 3-4k y/o</a:t>
            </a:r>
          </a:p>
          <a:p>
            <a:r>
              <a:rPr lang="en-US" sz="2000" dirty="0"/>
              <a:t>Hunch: More fully developed in ancient Babylon</a:t>
            </a:r>
          </a:p>
          <a:p>
            <a:pPr lvl="1"/>
            <a:r>
              <a:rPr lang="en-US" sz="2000" dirty="0"/>
              <a:t>By the Jews in Exile</a:t>
            </a:r>
          </a:p>
          <a:p>
            <a:pPr lvl="1"/>
            <a:r>
              <a:rPr lang="en-US" sz="2000" dirty="0"/>
              <a:t>A way to better keep the Great Commandment</a:t>
            </a:r>
          </a:p>
          <a:p>
            <a:pPr lvl="1"/>
            <a:r>
              <a:rPr lang="en-US" sz="2000" dirty="0"/>
              <a:t>Origins similar to/contemporary with Kabbalah</a:t>
            </a:r>
          </a:p>
          <a:p>
            <a:r>
              <a:rPr lang="en-US" sz="2200" dirty="0"/>
              <a:t>“Love the LORD your GOD…Heart,…Mind,…Strength.”</a:t>
            </a:r>
          </a:p>
        </p:txBody>
      </p:sp>
    </p:spTree>
    <p:extLst>
      <p:ext uri="{BB962C8B-B14F-4D97-AF65-F5344CB8AC3E}">
        <p14:creationId xmlns:p14="http://schemas.microsoft.com/office/powerpoint/2010/main" val="721251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Centers</a:t>
            </a:r>
          </a:p>
        </p:txBody>
      </p:sp>
      <p:sp>
        <p:nvSpPr>
          <p:cNvPr id="3" name="Content Placeholder 2"/>
          <p:cNvSpPr>
            <a:spLocks noGrp="1"/>
          </p:cNvSpPr>
          <p:nvPr>
            <p:ph idx="1"/>
          </p:nvPr>
        </p:nvSpPr>
        <p:spPr/>
        <p:txBody>
          <a:bodyPr>
            <a:normAutofit fontScale="92500" lnSpcReduction="10000"/>
          </a:bodyPr>
          <a:lstStyle/>
          <a:p>
            <a:r>
              <a:rPr lang="en-US" sz="3200" dirty="0"/>
              <a:t>Heart</a:t>
            </a:r>
          </a:p>
          <a:p>
            <a:pPr lvl="1"/>
            <a:r>
              <a:rPr lang="en-US" sz="2800" dirty="0"/>
              <a:t>Feeling</a:t>
            </a:r>
          </a:p>
          <a:p>
            <a:r>
              <a:rPr lang="en-US" sz="3200" dirty="0"/>
              <a:t>Head</a:t>
            </a:r>
          </a:p>
          <a:p>
            <a:pPr lvl="1"/>
            <a:r>
              <a:rPr lang="en-US" sz="2800" dirty="0"/>
              <a:t>Thinking</a:t>
            </a:r>
          </a:p>
          <a:p>
            <a:r>
              <a:rPr lang="en-US" sz="3200" dirty="0"/>
              <a:t>Gut</a:t>
            </a:r>
          </a:p>
          <a:p>
            <a:pPr lvl="1"/>
            <a:r>
              <a:rPr lang="en-US" sz="2800" dirty="0"/>
              <a:t>Instinctive</a:t>
            </a:r>
            <a:endParaRPr lang="en-US" dirty="0"/>
          </a:p>
        </p:txBody>
      </p:sp>
    </p:spTree>
    <p:extLst>
      <p:ext uri="{BB962C8B-B14F-4D97-AF65-F5344CB8AC3E}">
        <p14:creationId xmlns:p14="http://schemas.microsoft.com/office/powerpoint/2010/main" val="140615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TM10001115[[fn=Parcel]]</Template>
  <TotalTime>7442</TotalTime>
  <Words>1164</Words>
  <Application>Microsoft Office PowerPoint</Application>
  <PresentationFormat>Widescreen</PresentationFormat>
  <Paragraphs>100</Paragraphs>
  <Slides>34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Gill Sans MT</vt:lpstr>
      <vt:lpstr>Parcel</vt:lpstr>
      <vt:lpstr>The enneagram</vt:lpstr>
      <vt:lpstr>PowerPoint Presentation</vt:lpstr>
      <vt:lpstr>PowerPoint Presentation</vt:lpstr>
      <vt:lpstr>PowerPoint Presentation</vt:lpstr>
      <vt:lpstr>How I got here</vt:lpstr>
      <vt:lpstr>Workshop objectives</vt:lpstr>
      <vt:lpstr>Personality!</vt:lpstr>
      <vt:lpstr>Enneagram origins</vt:lpstr>
      <vt:lpstr>3 Centers</vt:lpstr>
      <vt:lpstr>PowerPoint Presentation</vt:lpstr>
      <vt:lpstr>3 Dynamic Energies (Horneyvian Groups)</vt:lpstr>
      <vt:lpstr>PowerPoint Presentation</vt:lpstr>
      <vt:lpstr>Integration</vt:lpstr>
      <vt:lpstr>PowerPoint Presentation</vt:lpstr>
      <vt:lpstr>PowerPoint Presentation</vt:lpstr>
      <vt:lpstr>Disintegration</vt:lpstr>
      <vt:lpstr>PowerPoint Presentation</vt:lpstr>
      <vt:lpstr>Levels of development (health)</vt:lpstr>
      <vt:lpstr> Healthy</vt:lpstr>
      <vt:lpstr>Average</vt:lpstr>
      <vt:lpstr>Unhealthy</vt:lpstr>
      <vt:lpstr>Type One The Reformer </vt:lpstr>
      <vt:lpstr>Type Two The Helper</vt:lpstr>
      <vt:lpstr>Type Three The Achiever</vt:lpstr>
      <vt:lpstr>Type Four The Individualist </vt:lpstr>
      <vt:lpstr>Type Five The Investigator</vt:lpstr>
      <vt:lpstr>Type Six The Loyalist</vt:lpstr>
      <vt:lpstr>Type Seven The Enthusiast </vt:lpstr>
      <vt:lpstr>Type Eight The Challenger</vt:lpstr>
      <vt:lpstr>Type Nine The Peacemaker</vt:lpstr>
      <vt:lpstr>Example</vt:lpstr>
      <vt:lpstr>thoughts</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enneagram</dc:title>
  <dc:creator>Dr. Dave Janzen</dc:creator>
  <cp:lastModifiedBy>Dr. Dave Janzen</cp:lastModifiedBy>
  <cp:revision>39</cp:revision>
  <dcterms:created xsi:type="dcterms:W3CDTF">2016-07-16T22:05:26Z</dcterms:created>
  <dcterms:modified xsi:type="dcterms:W3CDTF">2016-08-08T04:27:45Z</dcterms:modified>
</cp:coreProperties>
</file>