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9.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9" r:id="rId1"/>
  </p:sldMasterIdLst>
  <p:notesMasterIdLst>
    <p:notesMasterId r:id="rId38"/>
  </p:notesMasterIdLst>
  <p:handoutMasterIdLst>
    <p:handoutMasterId r:id="rId39"/>
  </p:handoutMasterIdLst>
  <p:sldIdLst>
    <p:sldId id="264" r:id="rId2"/>
    <p:sldId id="301" r:id="rId3"/>
    <p:sldId id="351" r:id="rId4"/>
    <p:sldId id="357" r:id="rId5"/>
    <p:sldId id="359" r:id="rId6"/>
    <p:sldId id="338" r:id="rId7"/>
    <p:sldId id="299" r:id="rId8"/>
    <p:sldId id="300" r:id="rId9"/>
    <p:sldId id="339" r:id="rId10"/>
    <p:sldId id="331" r:id="rId11"/>
    <p:sldId id="328" r:id="rId12"/>
    <p:sldId id="333" r:id="rId13"/>
    <p:sldId id="330" r:id="rId14"/>
    <p:sldId id="294" r:id="rId15"/>
    <p:sldId id="305" r:id="rId16"/>
    <p:sldId id="340" r:id="rId17"/>
    <p:sldId id="348" r:id="rId18"/>
    <p:sldId id="341" r:id="rId19"/>
    <p:sldId id="343" r:id="rId20"/>
    <p:sldId id="342" r:id="rId21"/>
    <p:sldId id="358" r:id="rId22"/>
    <p:sldId id="361" r:id="rId23"/>
    <p:sldId id="362" r:id="rId24"/>
    <p:sldId id="363" r:id="rId25"/>
    <p:sldId id="311" r:id="rId26"/>
    <p:sldId id="324" r:id="rId27"/>
    <p:sldId id="291" r:id="rId28"/>
    <p:sldId id="360" r:id="rId29"/>
    <p:sldId id="315" r:id="rId30"/>
    <p:sldId id="364" r:id="rId31"/>
    <p:sldId id="366" r:id="rId32"/>
    <p:sldId id="317" r:id="rId33"/>
    <p:sldId id="365" r:id="rId34"/>
    <p:sldId id="367" r:id="rId35"/>
    <p:sldId id="368" r:id="rId36"/>
    <p:sldId id="356" r:id="rId37"/>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84201" autoAdjust="0"/>
  </p:normalViewPr>
  <p:slideViewPr>
    <p:cSldViewPr>
      <p:cViewPr varScale="1">
        <p:scale>
          <a:sx n="63" d="100"/>
          <a:sy n="63" d="100"/>
        </p:scale>
        <p:origin x="159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96"/>
    </p:cViewPr>
  </p:sorterViewPr>
  <p:notesViewPr>
    <p:cSldViewPr>
      <p:cViewPr>
        <p:scale>
          <a:sx n="100" d="100"/>
          <a:sy n="100" d="100"/>
        </p:scale>
        <p:origin x="1860" y="-121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2"/>
            <a:ext cx="2971592" cy="4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panose="02020603050405020304" pitchFamily="18" charset="0"/>
              </a:defRPr>
            </a:lvl1pPr>
          </a:lstStyle>
          <a:p>
            <a:pPr>
              <a:defRPr/>
            </a:pPr>
            <a:endParaRPr lang="en-US"/>
          </a:p>
        </p:txBody>
      </p:sp>
      <p:sp>
        <p:nvSpPr>
          <p:cNvPr id="86019" name="Rectangle 3"/>
          <p:cNvSpPr>
            <a:spLocks noGrp="1" noChangeArrowheads="1"/>
          </p:cNvSpPr>
          <p:nvPr>
            <p:ph type="dt" sz="quarter" idx="1"/>
          </p:nvPr>
        </p:nvSpPr>
        <p:spPr bwMode="auto">
          <a:xfrm>
            <a:off x="3884842" y="2"/>
            <a:ext cx="2971592" cy="4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panose="02020603050405020304" pitchFamily="18" charset="0"/>
              </a:defRPr>
            </a:lvl1pPr>
          </a:lstStyle>
          <a:p>
            <a:pPr>
              <a:defRPr/>
            </a:pPr>
            <a:endParaRPr lang="en-US"/>
          </a:p>
        </p:txBody>
      </p:sp>
      <p:sp>
        <p:nvSpPr>
          <p:cNvPr id="86020" name="Rectangle 4"/>
          <p:cNvSpPr>
            <a:spLocks noGrp="1" noChangeArrowheads="1"/>
          </p:cNvSpPr>
          <p:nvPr>
            <p:ph type="ftr" sz="quarter" idx="2"/>
          </p:nvPr>
        </p:nvSpPr>
        <p:spPr bwMode="auto">
          <a:xfrm>
            <a:off x="0" y="8829824"/>
            <a:ext cx="2971592" cy="4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panose="02020603050405020304" pitchFamily="18" charset="0"/>
              </a:defRPr>
            </a:lvl1pPr>
          </a:lstStyle>
          <a:p>
            <a:pPr>
              <a:defRPr/>
            </a:pPr>
            <a:endParaRPr lang="en-US"/>
          </a:p>
        </p:txBody>
      </p:sp>
      <p:sp>
        <p:nvSpPr>
          <p:cNvPr id="86021" name="Rectangle 5"/>
          <p:cNvSpPr>
            <a:spLocks noGrp="1" noChangeArrowheads="1"/>
          </p:cNvSpPr>
          <p:nvPr>
            <p:ph type="sldNum" sz="quarter" idx="3"/>
          </p:nvPr>
        </p:nvSpPr>
        <p:spPr bwMode="auto">
          <a:xfrm>
            <a:off x="3884842" y="8829824"/>
            <a:ext cx="2971592" cy="4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panose="02020603050405020304" pitchFamily="18" charset="0"/>
              </a:defRPr>
            </a:lvl1pPr>
          </a:lstStyle>
          <a:p>
            <a:pPr>
              <a:defRPr/>
            </a:pPr>
            <a:fld id="{9734496B-AC63-4293-9B1B-76BCF2E8CDE3}" type="slidenum">
              <a:rPr lang="en-US"/>
              <a:pPr>
                <a:defRPr/>
              </a:pPr>
              <a:t>‹#›</a:t>
            </a:fld>
            <a:endParaRPr lang="en-US"/>
          </a:p>
        </p:txBody>
      </p:sp>
    </p:spTree>
    <p:extLst>
      <p:ext uri="{BB962C8B-B14F-4D97-AF65-F5344CB8AC3E}">
        <p14:creationId xmlns:p14="http://schemas.microsoft.com/office/powerpoint/2010/main" val="2573372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2"/>
            <a:ext cx="2971592" cy="4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lvl1pPr defTabSz="925513">
              <a:defRPr sz="1200" smtClean="0">
                <a:latin typeface="Times" panose="02020603050405020304" pitchFamily="18" charset="0"/>
              </a:defRPr>
            </a:lvl1pPr>
          </a:lstStyle>
          <a:p>
            <a:pPr>
              <a:defRPr/>
            </a:pPr>
            <a:endParaRPr lang="en-US" altLang="en-US"/>
          </a:p>
        </p:txBody>
      </p:sp>
      <p:sp>
        <p:nvSpPr>
          <p:cNvPr id="34819" name="Rectangle 3"/>
          <p:cNvSpPr>
            <a:spLocks noGrp="1" noChangeArrowheads="1"/>
          </p:cNvSpPr>
          <p:nvPr>
            <p:ph type="dt" idx="1"/>
          </p:nvPr>
        </p:nvSpPr>
        <p:spPr bwMode="auto">
          <a:xfrm>
            <a:off x="3886411" y="2"/>
            <a:ext cx="2971591" cy="464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lvl1pPr algn="r" defTabSz="925513">
              <a:defRPr sz="1200" smtClean="0">
                <a:latin typeface="Times" panose="02020603050405020304" pitchFamily="18" charset="0"/>
              </a:defRPr>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06488" y="696913"/>
            <a:ext cx="4646612"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821" name="Rectangle 5"/>
          <p:cNvSpPr>
            <a:spLocks noGrp="1" noChangeArrowheads="1"/>
          </p:cNvSpPr>
          <p:nvPr>
            <p:ph type="body" sz="quarter" idx="3"/>
          </p:nvPr>
        </p:nvSpPr>
        <p:spPr bwMode="auto">
          <a:xfrm>
            <a:off x="914819" y="4416511"/>
            <a:ext cx="5028365" cy="418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2" tIns="46246" rIns="92492" bIns="46246"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4822" name="Rectangle 6"/>
          <p:cNvSpPr>
            <a:spLocks noGrp="1" noChangeArrowheads="1"/>
          </p:cNvSpPr>
          <p:nvPr>
            <p:ph type="ftr" sz="quarter" idx="4"/>
          </p:nvPr>
        </p:nvSpPr>
        <p:spPr bwMode="auto">
          <a:xfrm>
            <a:off x="0" y="8831422"/>
            <a:ext cx="2971592" cy="464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2" tIns="46246" rIns="92492" bIns="46246" numCol="1" anchor="b" anchorCtr="0" compatLnSpc="1">
            <a:prstTxWarp prst="textNoShape">
              <a:avLst/>
            </a:prstTxWarp>
          </a:bodyPr>
          <a:lstStyle>
            <a:lvl1pPr defTabSz="925513">
              <a:defRPr sz="1200" smtClean="0">
                <a:latin typeface="Times" panose="02020603050405020304" pitchFamily="18" charset="0"/>
              </a:defRPr>
            </a:lvl1pPr>
          </a:lstStyle>
          <a:p>
            <a:pPr>
              <a:defRPr/>
            </a:pPr>
            <a:endParaRPr lang="en-US" altLang="en-US"/>
          </a:p>
        </p:txBody>
      </p:sp>
      <p:sp>
        <p:nvSpPr>
          <p:cNvPr id="34823" name="Rectangle 7"/>
          <p:cNvSpPr>
            <a:spLocks noGrp="1" noChangeArrowheads="1"/>
          </p:cNvSpPr>
          <p:nvPr>
            <p:ph type="sldNum" sz="quarter" idx="5"/>
          </p:nvPr>
        </p:nvSpPr>
        <p:spPr bwMode="auto">
          <a:xfrm>
            <a:off x="3886411" y="8831422"/>
            <a:ext cx="2971591" cy="464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92" tIns="46246" rIns="92492" bIns="46246" numCol="1" anchor="b" anchorCtr="0" compatLnSpc="1">
            <a:prstTxWarp prst="textNoShape">
              <a:avLst/>
            </a:prstTxWarp>
          </a:bodyPr>
          <a:lstStyle>
            <a:lvl1pPr algn="r" defTabSz="925513">
              <a:defRPr sz="1200" smtClean="0">
                <a:latin typeface="Times" panose="02020603050405020304" pitchFamily="18" charset="0"/>
              </a:defRPr>
            </a:lvl1pPr>
          </a:lstStyle>
          <a:p>
            <a:pPr>
              <a:defRPr/>
            </a:pPr>
            <a:fld id="{DB3BE4E9-1108-4F33-8898-51E48B015D40}" type="slidenum">
              <a:rPr lang="en-US" altLang="en-US"/>
              <a:pPr>
                <a:defRPr/>
              </a:pPr>
              <a:t>‹#›</a:t>
            </a:fld>
            <a:endParaRPr lang="en-US" altLang="en-US"/>
          </a:p>
        </p:txBody>
      </p:sp>
    </p:spTree>
    <p:extLst>
      <p:ext uri="{BB962C8B-B14F-4D97-AF65-F5344CB8AC3E}">
        <p14:creationId xmlns:p14="http://schemas.microsoft.com/office/powerpoint/2010/main" val="523180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5513">
              <a:defRPr>
                <a:solidFill>
                  <a:schemeClr val="tx1"/>
                </a:solidFill>
                <a:latin typeface="Arial Narrow" panose="020B0606020202030204" pitchFamily="34" charset="0"/>
              </a:defRPr>
            </a:lvl1pPr>
            <a:lvl2pPr marL="742950" indent="-285750" defTabSz="925513">
              <a:defRPr>
                <a:solidFill>
                  <a:schemeClr val="tx1"/>
                </a:solidFill>
                <a:latin typeface="Arial Narrow" panose="020B0606020202030204" pitchFamily="34" charset="0"/>
              </a:defRPr>
            </a:lvl2pPr>
            <a:lvl3pPr marL="1143000" indent="-228600" defTabSz="925513">
              <a:defRPr>
                <a:solidFill>
                  <a:schemeClr val="tx1"/>
                </a:solidFill>
                <a:latin typeface="Arial Narrow" panose="020B0606020202030204" pitchFamily="34" charset="0"/>
              </a:defRPr>
            </a:lvl3pPr>
            <a:lvl4pPr marL="1600200" indent="-228600" defTabSz="925513">
              <a:defRPr>
                <a:solidFill>
                  <a:schemeClr val="tx1"/>
                </a:solidFill>
                <a:latin typeface="Arial Narrow" panose="020B0606020202030204" pitchFamily="34" charset="0"/>
              </a:defRPr>
            </a:lvl4pPr>
            <a:lvl5pPr marL="2057400" indent="-228600" defTabSz="925513">
              <a:defRPr>
                <a:solidFill>
                  <a:schemeClr val="tx1"/>
                </a:solidFill>
                <a:latin typeface="Arial Narrow" panose="020B0606020202030204" pitchFamily="34" charset="0"/>
              </a:defRPr>
            </a:lvl5pPr>
            <a:lvl6pPr marL="2514600" indent="-228600" defTabSz="925513" eaLnBrk="0" fontAlgn="base" hangingPunct="0">
              <a:spcBef>
                <a:spcPct val="0"/>
              </a:spcBef>
              <a:spcAft>
                <a:spcPct val="0"/>
              </a:spcAft>
              <a:defRPr>
                <a:solidFill>
                  <a:schemeClr val="tx1"/>
                </a:solidFill>
                <a:latin typeface="Arial Narrow" panose="020B0606020202030204" pitchFamily="34" charset="0"/>
              </a:defRPr>
            </a:lvl6pPr>
            <a:lvl7pPr marL="2971800" indent="-228600" defTabSz="925513" eaLnBrk="0" fontAlgn="base" hangingPunct="0">
              <a:spcBef>
                <a:spcPct val="0"/>
              </a:spcBef>
              <a:spcAft>
                <a:spcPct val="0"/>
              </a:spcAft>
              <a:defRPr>
                <a:solidFill>
                  <a:schemeClr val="tx1"/>
                </a:solidFill>
                <a:latin typeface="Arial Narrow" panose="020B0606020202030204" pitchFamily="34" charset="0"/>
              </a:defRPr>
            </a:lvl7pPr>
            <a:lvl8pPr marL="3429000" indent="-228600" defTabSz="925513" eaLnBrk="0" fontAlgn="base" hangingPunct="0">
              <a:spcBef>
                <a:spcPct val="0"/>
              </a:spcBef>
              <a:spcAft>
                <a:spcPct val="0"/>
              </a:spcAft>
              <a:defRPr>
                <a:solidFill>
                  <a:schemeClr val="tx1"/>
                </a:solidFill>
                <a:latin typeface="Arial Narrow" panose="020B0606020202030204" pitchFamily="34" charset="0"/>
              </a:defRPr>
            </a:lvl8pPr>
            <a:lvl9pPr marL="3886200" indent="-228600" defTabSz="925513" eaLnBrk="0" fontAlgn="base" hangingPunct="0">
              <a:spcBef>
                <a:spcPct val="0"/>
              </a:spcBef>
              <a:spcAft>
                <a:spcPct val="0"/>
              </a:spcAft>
              <a:defRPr>
                <a:solidFill>
                  <a:schemeClr val="tx1"/>
                </a:solidFill>
                <a:latin typeface="Arial Narrow" panose="020B0606020202030204" pitchFamily="34" charset="0"/>
              </a:defRPr>
            </a:lvl9pPr>
          </a:lstStyle>
          <a:p>
            <a:fld id="{A7E7B3D5-4194-47F4-9521-9EF93AA19024}" type="slidenum">
              <a:rPr lang="en-US" altLang="en-US">
                <a:latin typeface="Times" panose="02020603050405020304" pitchFamily="18" charset="0"/>
              </a:rPr>
              <a:pPr/>
              <a:t>1</a:t>
            </a:fld>
            <a:endParaRPr lang="en-US" altLang="en-US">
              <a:latin typeface="Times"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endParaRPr lang="en-US" altLang="en-US" sz="1400" smtClean="0"/>
          </a:p>
        </p:txBody>
      </p:sp>
    </p:spTree>
    <p:extLst>
      <p:ext uri="{BB962C8B-B14F-4D97-AF65-F5344CB8AC3E}">
        <p14:creationId xmlns:p14="http://schemas.microsoft.com/office/powerpoint/2010/main" val="420726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Times" panose="02020603050405020304" pitchFamily="18" charset="0"/>
                <a:ea typeface="+mn-ea"/>
                <a:cs typeface="+mn-cs"/>
              </a:rPr>
              <a:t>In Greek mythology, Medusa was originally a beautiful priestess of Athena, but a tryst with Poseidon incited Athena to curse her with the hideous appearance that could turn men to stone.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Times" panose="02020603050405020304" pitchFamily="18" charset="0"/>
                <a:ea typeface="+mn-ea"/>
                <a:cs typeface="+mn-cs"/>
              </a:rPr>
              <a:t>With reptilian effectiveness, addiction hijacks the human brain and sucks the vitality out of a person.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kern="1200" dirty="0" smtClean="0">
                <a:solidFill>
                  <a:schemeClr val="tx1"/>
                </a:solidFill>
                <a:effectLst/>
                <a:latin typeface="Times" panose="02020603050405020304" pitchFamily="18" charset="0"/>
                <a:ea typeface="+mn-ea"/>
                <a:cs typeface="+mn-cs"/>
              </a:rPr>
              <a:t>Addiction turns good, loving people into difficult, reptilian reactors.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DB3BE4E9-1108-4F33-8898-51E48B015D40}" type="slidenum">
              <a:rPr lang="en-US" altLang="en-US" smtClean="0"/>
              <a:pPr>
                <a:defRPr/>
              </a:pPr>
              <a:t>8</a:t>
            </a:fld>
            <a:endParaRPr lang="en-US" altLang="en-US"/>
          </a:p>
        </p:txBody>
      </p:sp>
    </p:spTree>
    <p:extLst>
      <p:ext uri="{BB962C8B-B14F-4D97-AF65-F5344CB8AC3E}">
        <p14:creationId xmlns:p14="http://schemas.microsoft.com/office/powerpoint/2010/main" val="1388085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map of the communication pathways in the brain.</a:t>
            </a:r>
            <a:endParaRPr lang="en-US" dirty="0"/>
          </a:p>
        </p:txBody>
      </p:sp>
      <p:sp>
        <p:nvSpPr>
          <p:cNvPr id="4" name="Slide Number Placeholder 3"/>
          <p:cNvSpPr>
            <a:spLocks noGrp="1"/>
          </p:cNvSpPr>
          <p:nvPr>
            <p:ph type="sldNum" sz="quarter" idx="10"/>
          </p:nvPr>
        </p:nvSpPr>
        <p:spPr/>
        <p:txBody>
          <a:bodyPr/>
          <a:lstStyle/>
          <a:p>
            <a:pPr>
              <a:defRPr/>
            </a:pPr>
            <a:fld id="{DB3BE4E9-1108-4F33-8898-51E48B015D40}" type="slidenum">
              <a:rPr lang="en-US" altLang="en-US" smtClean="0"/>
              <a:pPr>
                <a:defRPr/>
              </a:pPr>
              <a:t>13</a:t>
            </a:fld>
            <a:endParaRPr lang="en-US" altLang="en-US"/>
          </a:p>
        </p:txBody>
      </p:sp>
    </p:spTree>
    <p:extLst>
      <p:ext uri="{BB962C8B-B14F-4D97-AF65-F5344CB8AC3E}">
        <p14:creationId xmlns:p14="http://schemas.microsoft.com/office/powerpoint/2010/main" val="1668681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25513">
              <a:defRPr>
                <a:solidFill>
                  <a:schemeClr val="tx1"/>
                </a:solidFill>
                <a:latin typeface="Arial Narrow" panose="020B0606020202030204" pitchFamily="34" charset="0"/>
              </a:defRPr>
            </a:lvl1pPr>
            <a:lvl2pPr marL="742950" indent="-285750" defTabSz="925513">
              <a:defRPr>
                <a:solidFill>
                  <a:schemeClr val="tx1"/>
                </a:solidFill>
                <a:latin typeface="Arial Narrow" panose="020B0606020202030204" pitchFamily="34" charset="0"/>
              </a:defRPr>
            </a:lvl2pPr>
            <a:lvl3pPr marL="1143000" indent="-228600" defTabSz="925513">
              <a:defRPr>
                <a:solidFill>
                  <a:schemeClr val="tx1"/>
                </a:solidFill>
                <a:latin typeface="Arial Narrow" panose="020B0606020202030204" pitchFamily="34" charset="0"/>
              </a:defRPr>
            </a:lvl3pPr>
            <a:lvl4pPr marL="1600200" indent="-228600" defTabSz="925513">
              <a:defRPr>
                <a:solidFill>
                  <a:schemeClr val="tx1"/>
                </a:solidFill>
                <a:latin typeface="Arial Narrow" panose="020B0606020202030204" pitchFamily="34" charset="0"/>
              </a:defRPr>
            </a:lvl4pPr>
            <a:lvl5pPr marL="2057400" indent="-228600" defTabSz="925513">
              <a:defRPr>
                <a:solidFill>
                  <a:schemeClr val="tx1"/>
                </a:solidFill>
                <a:latin typeface="Arial Narrow" panose="020B0606020202030204" pitchFamily="34" charset="0"/>
              </a:defRPr>
            </a:lvl5pPr>
            <a:lvl6pPr marL="2514600" indent="-228600" defTabSz="925513" eaLnBrk="0" fontAlgn="base" hangingPunct="0">
              <a:spcBef>
                <a:spcPct val="0"/>
              </a:spcBef>
              <a:spcAft>
                <a:spcPct val="0"/>
              </a:spcAft>
              <a:defRPr>
                <a:solidFill>
                  <a:schemeClr val="tx1"/>
                </a:solidFill>
                <a:latin typeface="Arial Narrow" panose="020B0606020202030204" pitchFamily="34" charset="0"/>
              </a:defRPr>
            </a:lvl6pPr>
            <a:lvl7pPr marL="2971800" indent="-228600" defTabSz="925513" eaLnBrk="0" fontAlgn="base" hangingPunct="0">
              <a:spcBef>
                <a:spcPct val="0"/>
              </a:spcBef>
              <a:spcAft>
                <a:spcPct val="0"/>
              </a:spcAft>
              <a:defRPr>
                <a:solidFill>
                  <a:schemeClr val="tx1"/>
                </a:solidFill>
                <a:latin typeface="Arial Narrow" panose="020B0606020202030204" pitchFamily="34" charset="0"/>
              </a:defRPr>
            </a:lvl7pPr>
            <a:lvl8pPr marL="3429000" indent="-228600" defTabSz="925513" eaLnBrk="0" fontAlgn="base" hangingPunct="0">
              <a:spcBef>
                <a:spcPct val="0"/>
              </a:spcBef>
              <a:spcAft>
                <a:spcPct val="0"/>
              </a:spcAft>
              <a:defRPr>
                <a:solidFill>
                  <a:schemeClr val="tx1"/>
                </a:solidFill>
                <a:latin typeface="Arial Narrow" panose="020B0606020202030204" pitchFamily="34" charset="0"/>
              </a:defRPr>
            </a:lvl8pPr>
            <a:lvl9pPr marL="3886200" indent="-228600" defTabSz="925513" eaLnBrk="0" fontAlgn="base" hangingPunct="0">
              <a:spcBef>
                <a:spcPct val="0"/>
              </a:spcBef>
              <a:spcAft>
                <a:spcPct val="0"/>
              </a:spcAft>
              <a:defRPr>
                <a:solidFill>
                  <a:schemeClr val="tx1"/>
                </a:solidFill>
                <a:latin typeface="Arial Narrow" panose="020B0606020202030204" pitchFamily="34" charset="0"/>
              </a:defRPr>
            </a:lvl9pPr>
          </a:lstStyle>
          <a:p>
            <a:fld id="{F9AB8521-591E-4E71-A82B-68B3646532D4}" type="slidenum">
              <a:rPr lang="en-US" altLang="en-US">
                <a:latin typeface="Times" panose="02020603050405020304" pitchFamily="18" charset="0"/>
              </a:rPr>
              <a:pPr/>
              <a:t>27</a:t>
            </a:fld>
            <a:endParaRPr lang="en-US" altLang="en-US">
              <a:latin typeface="Times" panose="02020603050405020304"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377032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E60BE9-BCB0-4B83-BDFF-7A631C6B2AA6}"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02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A16979-B0E2-45C4-822B-80EEEFEA8863}" type="slidenum">
              <a:rPr lang="en-US" smtClean="0"/>
              <a:pPr>
                <a:defRPr/>
              </a:pPr>
              <a:t>‹#›</a:t>
            </a:fld>
            <a:endParaRPr lang="en-US"/>
          </a:p>
        </p:txBody>
      </p:sp>
    </p:spTree>
    <p:extLst>
      <p:ext uri="{BB962C8B-B14F-4D97-AF65-F5344CB8AC3E}">
        <p14:creationId xmlns:p14="http://schemas.microsoft.com/office/powerpoint/2010/main" val="4225348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7270057-80DE-4966-B299-87784E1E8E5F}" type="slidenum">
              <a:rPr lang="en-US" smtClean="0"/>
              <a:pPr>
                <a:defRPr/>
              </a:pPr>
              <a:t>‹#›</a:t>
            </a:fld>
            <a:endParaRPr lang="en-US"/>
          </a:p>
        </p:txBody>
      </p:sp>
    </p:spTree>
    <p:extLst>
      <p:ext uri="{BB962C8B-B14F-4D97-AF65-F5344CB8AC3E}">
        <p14:creationId xmlns:p14="http://schemas.microsoft.com/office/powerpoint/2010/main" val="3680890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2B74843-1466-41B9-AD90-F76305C71861}" type="slidenum">
              <a:rPr lang="en-US" smtClean="0"/>
              <a:pPr>
                <a:defRPr/>
              </a:pPr>
              <a:t>‹#›</a:t>
            </a:fld>
            <a:endParaRPr lang="en-US"/>
          </a:p>
        </p:txBody>
      </p:sp>
    </p:spTree>
    <p:extLst>
      <p:ext uri="{BB962C8B-B14F-4D97-AF65-F5344CB8AC3E}">
        <p14:creationId xmlns:p14="http://schemas.microsoft.com/office/powerpoint/2010/main" val="73393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82AC5C5-5D90-46F1-8122-B1F7AB3F259A}"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90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B2A1880-4FE1-4196-BC7D-35039C45566A}" type="slidenum">
              <a:rPr lang="en-US" smtClean="0"/>
              <a:pPr>
                <a:defRPr/>
              </a:pPr>
              <a:t>‹#›</a:t>
            </a:fld>
            <a:endParaRPr lang="en-US"/>
          </a:p>
        </p:txBody>
      </p:sp>
    </p:spTree>
    <p:extLst>
      <p:ext uri="{BB962C8B-B14F-4D97-AF65-F5344CB8AC3E}">
        <p14:creationId xmlns:p14="http://schemas.microsoft.com/office/powerpoint/2010/main" val="131124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08E2ED4-917D-45CD-ACED-0A70D0FFF117}" type="slidenum">
              <a:rPr lang="en-US" smtClean="0"/>
              <a:pPr>
                <a:defRPr/>
              </a:pPr>
              <a:t>‹#›</a:t>
            </a:fld>
            <a:endParaRPr lang="en-US"/>
          </a:p>
        </p:txBody>
      </p:sp>
    </p:spTree>
    <p:extLst>
      <p:ext uri="{BB962C8B-B14F-4D97-AF65-F5344CB8AC3E}">
        <p14:creationId xmlns:p14="http://schemas.microsoft.com/office/powerpoint/2010/main" val="14705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EF9B7E97-A3BF-4B73-9A74-84A6685862BD}" type="slidenum">
              <a:rPr lang="en-US" smtClean="0"/>
              <a:pPr>
                <a:defRPr/>
              </a:pPr>
              <a:t>‹#›</a:t>
            </a:fld>
            <a:endParaRPr lang="en-US"/>
          </a:p>
        </p:txBody>
      </p:sp>
    </p:spTree>
    <p:extLst>
      <p:ext uri="{BB962C8B-B14F-4D97-AF65-F5344CB8AC3E}">
        <p14:creationId xmlns:p14="http://schemas.microsoft.com/office/powerpoint/2010/main" val="345061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50F1709E-F27F-4757-91A5-2AE8062220B9}" type="slidenum">
              <a:rPr lang="en-US" smtClean="0"/>
              <a:pPr>
                <a:defRPr/>
              </a:pPr>
              <a:t>‹#›</a:t>
            </a:fld>
            <a:endParaRPr lang="en-US"/>
          </a:p>
        </p:txBody>
      </p:sp>
    </p:spTree>
    <p:extLst>
      <p:ext uri="{BB962C8B-B14F-4D97-AF65-F5344CB8AC3E}">
        <p14:creationId xmlns:p14="http://schemas.microsoft.com/office/powerpoint/2010/main" val="4173772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B8C0E904-21A3-43BC-A4F9-529C4DE49CBB}" type="slidenum">
              <a:rPr lang="en-US" smtClean="0"/>
              <a:pPr>
                <a:defRPr/>
              </a:pPr>
              <a:t>‹#›</a:t>
            </a:fld>
            <a:endParaRPr lang="en-US"/>
          </a:p>
        </p:txBody>
      </p:sp>
    </p:spTree>
    <p:extLst>
      <p:ext uri="{BB962C8B-B14F-4D97-AF65-F5344CB8AC3E}">
        <p14:creationId xmlns:p14="http://schemas.microsoft.com/office/powerpoint/2010/main" val="639180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2465FF7-5153-41DC-8BCF-DA94867991D4}" type="slidenum">
              <a:rPr lang="en-US" smtClean="0"/>
              <a:pPr>
                <a:defRPr/>
              </a:pPr>
              <a:t>‹#›</a:t>
            </a:fld>
            <a:endParaRPr lang="en-US"/>
          </a:p>
        </p:txBody>
      </p:sp>
    </p:spTree>
    <p:extLst>
      <p:ext uri="{BB962C8B-B14F-4D97-AF65-F5344CB8AC3E}">
        <p14:creationId xmlns:p14="http://schemas.microsoft.com/office/powerpoint/2010/main" val="1465930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3D855628-4AD4-4035-A4A4-4152D0F2E970}"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135296"/>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otiventionist.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naadac.org/managingthemedusa" TargetMode="External"/><Relationship Id="rId7" Type="http://schemas.openxmlformats.org/officeDocument/2006/relationships/hyperlink" Target="http://www.drugabuse.gov/publications/drugs-brains-behavior-science-addiction/drugs-brain" TargetMode="External"/><Relationship Id="rId2" Type="http://schemas.openxmlformats.org/officeDocument/2006/relationships/hyperlink" Target="http://www.motiventionist.com/" TargetMode="External"/><Relationship Id="rId1" Type="http://schemas.openxmlformats.org/officeDocument/2006/relationships/slideLayout" Target="../slideLayouts/slideLayout2.xml"/><Relationship Id="rId6" Type="http://schemas.openxmlformats.org/officeDocument/2006/relationships/hyperlink" Target="http://www.helpguide.org/harvard/how-addiction-hijacks-the-brain.htm" TargetMode="External"/><Relationship Id="rId5" Type="http://schemas.openxmlformats.org/officeDocument/2006/relationships/hyperlink" Target="http://science.education.nih.gov/supplements/nih2/addiction/guide/lesson3-1.htm" TargetMode="External"/><Relationship Id="rId4" Type="http://schemas.openxmlformats.org/officeDocument/2006/relationships/hyperlink" Target="http://tayloredge.com/reference/Science/"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drugabuse.gov/" TargetMode="External"/><Relationship Id="rId2" Type="http://schemas.openxmlformats.org/officeDocument/2006/relationships/hyperlink" Target="http://science.education.nih.gov/supplements/nih2/addiction/default.htm" TargetMode="External"/><Relationship Id="rId1" Type="http://schemas.openxmlformats.org/officeDocument/2006/relationships/slideLayout" Target="../slideLayouts/slideLayout2.xml"/><Relationship Id="rId6" Type="http://schemas.openxmlformats.org/officeDocument/2006/relationships/hyperlink" Target="http://www.ericberne.com/transactional-analysis/" TargetMode="External"/><Relationship Id="rId5" Type="http://schemas.openxmlformats.org/officeDocument/2006/relationships/hyperlink" Target="http://www.dartmouth.edu/~rswenson/NeuroSci/chapter_9.html" TargetMode="External"/><Relationship Id="rId4" Type="http://schemas.openxmlformats.org/officeDocument/2006/relationships/hyperlink" Target="http://thebrain.mcgill.ca/flash/d/d_05/d_05_cr/d_05_cr_her/d_05_cr_her.html"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ctrTitle"/>
          </p:nvPr>
        </p:nvSpPr>
        <p:spPr>
          <a:xfrm>
            <a:off x="1143000" y="1828800"/>
            <a:ext cx="7772400" cy="1828800"/>
          </a:xfrm>
        </p:spPr>
        <p:txBody>
          <a:bodyPr/>
          <a:lstStyle/>
          <a:p>
            <a:r>
              <a:rPr lang="en-US" sz="4000" b="1" dirty="0">
                <a:latin typeface="Georgia" panose="02040502050405020303" pitchFamily="18" charset="0"/>
              </a:rPr>
              <a:t>The Ethics of Reactivity: Dealing with Difficult Patients and Their Families</a:t>
            </a:r>
            <a:endParaRPr lang="en-US" altLang="en-US" sz="4000" dirty="0" smtClean="0">
              <a:latin typeface="Georgia" panose="02040502050405020303" pitchFamily="18" charset="0"/>
            </a:endParaRPr>
          </a:p>
        </p:txBody>
      </p:sp>
      <p:sp>
        <p:nvSpPr>
          <p:cNvPr id="5123" name="Rectangle 4"/>
          <p:cNvSpPr>
            <a:spLocks noGrp="1" noChangeArrowheads="1"/>
          </p:cNvSpPr>
          <p:nvPr>
            <p:ph type="subTitle" idx="1"/>
          </p:nvPr>
        </p:nvSpPr>
        <p:spPr>
          <a:xfrm>
            <a:off x="1371600" y="3712190"/>
            <a:ext cx="6858000" cy="1926609"/>
          </a:xfrm>
        </p:spPr>
        <p:txBody>
          <a:bodyPr>
            <a:normAutofit fontScale="55000" lnSpcReduction="20000"/>
          </a:bodyPr>
          <a:lstStyle/>
          <a:p>
            <a:endParaRPr lang="en-US" altLang="en-US" dirty="0" smtClean="0"/>
          </a:p>
          <a:p>
            <a:r>
              <a:rPr lang="en-US" altLang="en-US" dirty="0" smtClean="0"/>
              <a:t>“Dr. Dave” Janzen, D. Min., CISM, CAI</a:t>
            </a:r>
          </a:p>
          <a:p>
            <a:r>
              <a:rPr lang="en-US" altLang="en-US" dirty="0" smtClean="0"/>
              <a:t>Certified Intervention Professional #I0175</a:t>
            </a:r>
            <a:endParaRPr lang="en-US" altLang="en-US" dirty="0"/>
          </a:p>
          <a:p>
            <a:r>
              <a:rPr lang="en-US" altLang="en-US" dirty="0" smtClean="0"/>
              <a:t>“The Motiventionist”</a:t>
            </a:r>
          </a:p>
          <a:p>
            <a:r>
              <a:rPr lang="en-US" dirty="0">
                <a:hlinkClick r:id="rId3"/>
              </a:rPr>
              <a:t>http://www.motiventionist.com</a:t>
            </a:r>
            <a:r>
              <a:rPr lang="en-US" dirty="0" smtClean="0">
                <a:hlinkClick r:id="rId3"/>
              </a:rPr>
              <a:t>/</a:t>
            </a:r>
            <a:endParaRPr lang="en-US" dirty="0" smtClean="0"/>
          </a:p>
          <a:p>
            <a:r>
              <a:rPr lang="en-US" dirty="0" smtClean="0"/>
              <a:t>Rev. </a:t>
            </a:r>
            <a:r>
              <a:rPr lang="en-US" smtClean="0"/>
              <a:t>9-14-2015</a:t>
            </a:r>
            <a:endParaRPr lang="en-US" dirty="0"/>
          </a:p>
          <a:p>
            <a:endParaRPr lang="en-US" altLang="en-US" dirty="0" smtClean="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all about the neurons</a:t>
            </a:r>
            <a:endParaRPr lang="en-US" dirty="0"/>
          </a:p>
        </p:txBody>
      </p:sp>
      <p:sp>
        <p:nvSpPr>
          <p:cNvPr id="3" name="Content Placeholder 2"/>
          <p:cNvSpPr>
            <a:spLocks noGrp="1"/>
          </p:cNvSpPr>
          <p:nvPr>
            <p:ph idx="1"/>
          </p:nvPr>
        </p:nvSpPr>
        <p:spPr/>
        <p:txBody>
          <a:bodyPr/>
          <a:lstStyle/>
          <a:p>
            <a:r>
              <a:rPr lang="en-US" sz="3200" dirty="0" smtClean="0"/>
              <a:t>Density</a:t>
            </a:r>
          </a:p>
          <a:p>
            <a:r>
              <a:rPr lang="en-US" sz="3200" dirty="0" smtClean="0"/>
              <a:t>Complexity</a:t>
            </a:r>
          </a:p>
          <a:p>
            <a:r>
              <a:rPr lang="en-US" sz="3200" dirty="0" smtClean="0"/>
              <a:t>Ratio</a:t>
            </a:r>
          </a:p>
          <a:p>
            <a:r>
              <a:rPr lang="en-US" sz="3200" dirty="0" smtClean="0"/>
              <a:t>2-3% of body mass</a:t>
            </a:r>
          </a:p>
          <a:p>
            <a:pPr lvl="1"/>
            <a:r>
              <a:rPr lang="en-US" sz="2800" dirty="0" smtClean="0"/>
              <a:t>Uses 15-20% of calories</a:t>
            </a:r>
          </a:p>
          <a:p>
            <a:r>
              <a:rPr lang="en-US" sz="3200" dirty="0" smtClean="0"/>
              <a:t>Organic network of each neuron with the whole brain</a:t>
            </a:r>
          </a:p>
          <a:p>
            <a:endParaRPr lang="en-US" dirty="0" smtClean="0"/>
          </a:p>
          <a:p>
            <a:endParaRPr lang="en-US" dirty="0"/>
          </a:p>
        </p:txBody>
      </p:sp>
    </p:spTree>
    <p:extLst>
      <p:ext uri="{BB962C8B-B14F-4D97-AF65-F5344CB8AC3E}">
        <p14:creationId xmlns:p14="http://schemas.microsoft.com/office/powerpoint/2010/main" val="275302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228600"/>
            <a:ext cx="4500290" cy="6400800"/>
          </a:xfrm>
          <a:prstGeom prst="rect">
            <a:avLst/>
          </a:prstGeom>
        </p:spPr>
      </p:pic>
    </p:spTree>
    <p:extLst>
      <p:ext uri="{BB962C8B-B14F-4D97-AF65-F5344CB8AC3E}">
        <p14:creationId xmlns:p14="http://schemas.microsoft.com/office/powerpoint/2010/main" val="157604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modes of communication</a:t>
            </a:r>
            <a:endParaRPr lang="en-US" dirty="0"/>
          </a:p>
        </p:txBody>
      </p:sp>
      <p:sp>
        <p:nvSpPr>
          <p:cNvPr id="3" name="Content Placeholder 2"/>
          <p:cNvSpPr>
            <a:spLocks noGrp="1"/>
          </p:cNvSpPr>
          <p:nvPr>
            <p:ph idx="1"/>
          </p:nvPr>
        </p:nvSpPr>
        <p:spPr/>
        <p:txBody>
          <a:bodyPr/>
          <a:lstStyle/>
          <a:p>
            <a:r>
              <a:rPr lang="en-US" sz="2800" dirty="0" smtClean="0"/>
              <a:t>Along the neuron</a:t>
            </a:r>
          </a:p>
          <a:p>
            <a:pPr lvl="1"/>
            <a:r>
              <a:rPr lang="en-US" sz="2400" dirty="0" smtClean="0"/>
              <a:t>From the nucleus down to the axon terminals</a:t>
            </a:r>
          </a:p>
          <a:p>
            <a:pPr lvl="1"/>
            <a:r>
              <a:rPr lang="en-US" sz="2400" dirty="0" smtClean="0"/>
              <a:t>Electrical impulses signal instructions to release NT</a:t>
            </a:r>
          </a:p>
          <a:p>
            <a:r>
              <a:rPr lang="en-US" sz="2800" dirty="0" smtClean="0"/>
              <a:t>Between neurons</a:t>
            </a:r>
          </a:p>
          <a:p>
            <a:pPr lvl="1"/>
            <a:r>
              <a:rPr lang="en-US" sz="2400" dirty="0" smtClean="0"/>
              <a:t>Neurochemical</a:t>
            </a:r>
          </a:p>
          <a:p>
            <a:pPr lvl="2"/>
            <a:r>
              <a:rPr lang="en-US" sz="2400" dirty="0" smtClean="0"/>
              <a:t>Neurotransmitters:</a:t>
            </a:r>
          </a:p>
          <a:p>
            <a:pPr lvl="3"/>
            <a:r>
              <a:rPr lang="en-US" sz="2400" dirty="0" smtClean="0"/>
              <a:t>Serotonin, </a:t>
            </a:r>
            <a:r>
              <a:rPr lang="en-US" sz="2400" dirty="0" err="1" smtClean="0"/>
              <a:t>Norepinephrene</a:t>
            </a:r>
            <a:r>
              <a:rPr lang="en-US" sz="2400" dirty="0" smtClean="0"/>
              <a:t>, Dopamine, glutamate, GABA, etc.</a:t>
            </a:r>
            <a:endParaRPr lang="en-US" sz="2000" dirty="0" smtClean="0"/>
          </a:p>
          <a:p>
            <a:pPr lvl="2"/>
            <a:r>
              <a:rPr lang="en-US" sz="2400" dirty="0" smtClean="0"/>
              <a:t>Other neuropeptides</a:t>
            </a:r>
            <a:endParaRPr lang="en-US" sz="1800" dirty="0" smtClean="0"/>
          </a:p>
        </p:txBody>
      </p:sp>
    </p:spTree>
    <p:extLst>
      <p:ext uri="{BB962C8B-B14F-4D97-AF65-F5344CB8AC3E}">
        <p14:creationId xmlns:p14="http://schemas.microsoft.com/office/powerpoint/2010/main" val="47406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90600"/>
            <a:ext cx="7982338" cy="5334000"/>
          </a:xfrm>
          <a:prstGeom prst="rect">
            <a:avLst/>
          </a:prstGeom>
        </p:spPr>
      </p:pic>
    </p:spTree>
    <p:extLst>
      <p:ext uri="{BB962C8B-B14F-4D97-AF65-F5344CB8AC3E}">
        <p14:creationId xmlns:p14="http://schemas.microsoft.com/office/powerpoint/2010/main" val="10756692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r>
              <a:rPr lang="en-US" altLang="en-US" sz="5800" b="1" dirty="0" smtClean="0"/>
              <a:t>The Brain’s 3 Layers</a:t>
            </a:r>
          </a:p>
        </p:txBody>
      </p:sp>
      <p:sp>
        <p:nvSpPr>
          <p:cNvPr id="95235" name="Rectangle 3"/>
          <p:cNvSpPr>
            <a:spLocks noGrp="1" noChangeArrowheads="1"/>
          </p:cNvSpPr>
          <p:nvPr>
            <p:ph idx="1"/>
          </p:nvPr>
        </p:nvSpPr>
        <p:spPr/>
        <p:txBody>
          <a:bodyPr>
            <a:normAutofit lnSpcReduction="10000"/>
          </a:bodyPr>
          <a:lstStyle/>
          <a:p>
            <a:r>
              <a:rPr lang="en-US" altLang="en-US" sz="4000" dirty="0" smtClean="0"/>
              <a:t>Upper Layer: Cerebral Cortex</a:t>
            </a:r>
          </a:p>
          <a:p>
            <a:r>
              <a:rPr lang="en-US" altLang="en-US" sz="4000" dirty="0" smtClean="0"/>
              <a:t>Mid-Brain/Limbic System:</a:t>
            </a:r>
          </a:p>
          <a:p>
            <a:r>
              <a:rPr lang="en-US" altLang="en-US" sz="4000" dirty="0" smtClean="0"/>
              <a:t>Brainstem: </a:t>
            </a:r>
          </a:p>
          <a:p>
            <a:pPr lvl="1"/>
            <a:r>
              <a:rPr lang="en-US" altLang="en-US" sz="3700" dirty="0" smtClean="0"/>
              <a:t>Survival</a:t>
            </a:r>
          </a:p>
          <a:p>
            <a:pPr lvl="1"/>
            <a:r>
              <a:rPr lang="en-US" altLang="en-US" sz="3700" dirty="0" smtClean="0"/>
              <a:t>Reactive</a:t>
            </a:r>
          </a:p>
          <a:p>
            <a:pPr lvl="1"/>
            <a:r>
              <a:rPr lang="en-US" altLang="en-US" sz="3700" dirty="0" smtClean="0"/>
              <a:t>“Reptilian”</a:t>
            </a:r>
          </a:p>
          <a:p>
            <a:pPr lvl="1"/>
            <a:r>
              <a:rPr lang="en-US" altLang="en-US" sz="3700" dirty="0" smtClean="0"/>
              <a:t>“Snakes on a Brain” </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3276949"/>
            <a:ext cx="3257550" cy="2900014"/>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 calcmode="lin" valueType="num">
                                      <p:cBhvr>
                                        <p:cTn id="7" dur="500" fill="hold"/>
                                        <p:tgtEl>
                                          <p:spTgt spid="952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523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523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95235">
                                            <p:txEl>
                                              <p:pRg st="1" end="1"/>
                                            </p:txEl>
                                          </p:spTgt>
                                        </p:tgtEl>
                                        <p:attrNameLst>
                                          <p:attrName>style.visibility</p:attrName>
                                        </p:attrNameLst>
                                      </p:cBhvr>
                                      <p:to>
                                        <p:strVal val="visible"/>
                                      </p:to>
                                    </p:set>
                                    <p:anim calcmode="lin" valueType="num">
                                      <p:cBhvr>
                                        <p:cTn id="14" dur="500" fill="hold"/>
                                        <p:tgtEl>
                                          <p:spTgt spid="9523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9523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9523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95235">
                                            <p:txEl>
                                              <p:pRg st="2" end="2"/>
                                            </p:txEl>
                                          </p:spTgt>
                                        </p:tgtEl>
                                        <p:attrNameLst>
                                          <p:attrName>style.visibility</p:attrName>
                                        </p:attrNameLst>
                                      </p:cBhvr>
                                      <p:to>
                                        <p:strVal val="visible"/>
                                      </p:to>
                                    </p:set>
                                    <p:anim calcmode="lin" valueType="num">
                                      <p:cBhvr>
                                        <p:cTn id="21" dur="500" fill="hold"/>
                                        <p:tgtEl>
                                          <p:spTgt spid="9523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9523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952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95235">
                                            <p:txEl>
                                              <p:pRg st="3" end="3"/>
                                            </p:txEl>
                                          </p:spTgt>
                                        </p:tgtEl>
                                        <p:attrNameLst>
                                          <p:attrName>style.visibility</p:attrName>
                                        </p:attrNameLst>
                                      </p:cBhvr>
                                      <p:to>
                                        <p:strVal val="visible"/>
                                      </p:to>
                                    </p:set>
                                    <p:anim calcmode="lin" valueType="num">
                                      <p:cBhvr>
                                        <p:cTn id="28" dur="500" fill="hold"/>
                                        <p:tgtEl>
                                          <p:spTgt spid="9523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9523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9523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95235">
                                            <p:txEl>
                                              <p:pRg st="4" end="4"/>
                                            </p:txEl>
                                          </p:spTgt>
                                        </p:tgtEl>
                                        <p:attrNameLst>
                                          <p:attrName>style.visibility</p:attrName>
                                        </p:attrNameLst>
                                      </p:cBhvr>
                                      <p:to>
                                        <p:strVal val="visible"/>
                                      </p:to>
                                    </p:set>
                                    <p:anim calcmode="lin" valueType="num">
                                      <p:cBhvr>
                                        <p:cTn id="35" dur="500" fill="hold"/>
                                        <p:tgtEl>
                                          <p:spTgt spid="95235">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95235">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9523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95235">
                                            <p:txEl>
                                              <p:pRg st="5" end="5"/>
                                            </p:txEl>
                                          </p:spTgt>
                                        </p:tgtEl>
                                        <p:attrNameLst>
                                          <p:attrName>style.visibility</p:attrName>
                                        </p:attrNameLst>
                                      </p:cBhvr>
                                      <p:to>
                                        <p:strVal val="visible"/>
                                      </p:to>
                                    </p:set>
                                    <p:anim calcmode="lin" valueType="num">
                                      <p:cBhvr>
                                        <p:cTn id="42" dur="500" fill="hold"/>
                                        <p:tgtEl>
                                          <p:spTgt spid="95235">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95235">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9523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95235">
                                            <p:txEl>
                                              <p:pRg st="6" end="6"/>
                                            </p:txEl>
                                          </p:spTgt>
                                        </p:tgtEl>
                                        <p:attrNameLst>
                                          <p:attrName>style.visibility</p:attrName>
                                        </p:attrNameLst>
                                      </p:cBhvr>
                                      <p:to>
                                        <p:strVal val="visible"/>
                                      </p:to>
                                    </p:set>
                                    <p:anim calcmode="lin" valueType="num">
                                      <p:cBhvr>
                                        <p:cTn id="49" dur="500" fill="hold"/>
                                        <p:tgtEl>
                                          <p:spTgt spid="9523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9523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952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Cerebral Cortex</a:t>
            </a:r>
            <a:endParaRPr lang="en-US" dirty="0"/>
          </a:p>
        </p:txBody>
      </p:sp>
      <p:sp>
        <p:nvSpPr>
          <p:cNvPr id="3" name="Content Placeholder 2"/>
          <p:cNvSpPr>
            <a:spLocks noGrp="1"/>
          </p:cNvSpPr>
          <p:nvPr>
            <p:ph idx="1"/>
          </p:nvPr>
        </p:nvSpPr>
        <p:spPr/>
        <p:txBody>
          <a:bodyPr>
            <a:normAutofit lnSpcReduction="10000"/>
          </a:bodyPr>
          <a:lstStyle/>
          <a:p>
            <a:r>
              <a:rPr lang="en-US" dirty="0" smtClean="0"/>
              <a:t>Our most-recently-evolved region of the brain</a:t>
            </a:r>
          </a:p>
          <a:p>
            <a:r>
              <a:rPr lang="en-US" dirty="0" smtClean="0"/>
              <a:t>The most significant difference compared to the brains of other species on the planet</a:t>
            </a:r>
          </a:p>
          <a:p>
            <a:r>
              <a:rPr lang="en-US" dirty="0" smtClean="0"/>
              <a:t>Sperm Whale – 17 lbs. of brain, most dedicated to musculoskeletal management</a:t>
            </a:r>
          </a:p>
          <a:p>
            <a:r>
              <a:rPr lang="en-US" dirty="0" smtClean="0"/>
              <a:t>Human brain – 3 </a:t>
            </a:r>
            <a:r>
              <a:rPr lang="en-US" dirty="0"/>
              <a:t>l</a:t>
            </a:r>
            <a:r>
              <a:rPr lang="en-US" dirty="0" smtClean="0"/>
              <a:t>bs.</a:t>
            </a:r>
          </a:p>
          <a:p>
            <a:r>
              <a:rPr lang="en-US" dirty="0" smtClean="0"/>
              <a:t>Human brain has far more neurons, highest ratio of cerebral cortex to body mass &amp; rest of brain of any species</a:t>
            </a:r>
          </a:p>
          <a:p>
            <a:r>
              <a:rPr lang="en-US" dirty="0" smtClean="0"/>
              <a:t>The Cortex is dedicated to integrating sensory &amp; reflective information related to our </a:t>
            </a:r>
            <a:r>
              <a:rPr lang="en-US" i="1" dirty="0" smtClean="0"/>
              <a:t>Social Nature</a:t>
            </a:r>
          </a:p>
          <a:p>
            <a:r>
              <a:rPr lang="en-US" dirty="0" smtClean="0"/>
              <a:t>Cortex is most like a</a:t>
            </a:r>
            <a:r>
              <a:rPr lang="en-US" i="1" dirty="0" smtClean="0"/>
              <a:t> “social computer”</a:t>
            </a:r>
            <a:endParaRPr lang="en-US" i="1" dirty="0"/>
          </a:p>
        </p:txBody>
      </p:sp>
    </p:spTree>
    <p:extLst>
      <p:ext uri="{BB962C8B-B14F-4D97-AF65-F5344CB8AC3E}">
        <p14:creationId xmlns:p14="http://schemas.microsoft.com/office/powerpoint/2010/main" val="361001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our development as “Human”</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500,000 years ago, started using tools</a:t>
            </a:r>
          </a:p>
          <a:p>
            <a:r>
              <a:rPr lang="en-US" sz="2800" dirty="0" smtClean="0"/>
              <a:t>50,000 years ago, started using fire to cook food</a:t>
            </a:r>
          </a:p>
          <a:p>
            <a:pPr lvl="1"/>
            <a:r>
              <a:rPr lang="en-US" sz="2400" dirty="0" smtClean="0"/>
              <a:t>Allowed migration to colder regions</a:t>
            </a:r>
          </a:p>
          <a:p>
            <a:pPr lvl="1"/>
            <a:r>
              <a:rPr lang="en-US" sz="2400" dirty="0" smtClean="0"/>
              <a:t>Cooking food made more calories available</a:t>
            </a:r>
          </a:p>
          <a:p>
            <a:pPr lvl="1"/>
            <a:r>
              <a:rPr lang="en-US" sz="2400" dirty="0" smtClean="0"/>
              <a:t>More calories made larger “calorie hog” brains possible</a:t>
            </a:r>
          </a:p>
          <a:p>
            <a:r>
              <a:rPr lang="en-US" sz="2800" dirty="0" smtClean="0"/>
              <a:t>Nevertheless, ancestors always near extinction</a:t>
            </a:r>
          </a:p>
          <a:p>
            <a:pPr lvl="1"/>
            <a:r>
              <a:rPr lang="en-US" sz="2500" dirty="0" smtClean="0"/>
              <a:t>Exposure</a:t>
            </a:r>
          </a:p>
          <a:p>
            <a:pPr lvl="1"/>
            <a:r>
              <a:rPr lang="en-US" sz="2500" dirty="0" smtClean="0"/>
              <a:t>Starvation</a:t>
            </a:r>
          </a:p>
          <a:p>
            <a:pPr lvl="1"/>
            <a:r>
              <a:rPr lang="en-US" sz="2500" dirty="0" smtClean="0"/>
              <a:t>Disease</a:t>
            </a:r>
          </a:p>
          <a:p>
            <a:pPr lvl="1"/>
            <a:r>
              <a:rPr lang="en-US" sz="2500" dirty="0" smtClean="0"/>
              <a:t>Competition </a:t>
            </a:r>
            <a:endParaRPr lang="en-US" sz="2500" dirty="0"/>
          </a:p>
        </p:txBody>
      </p:sp>
    </p:spTree>
    <p:extLst>
      <p:ext uri="{BB962C8B-B14F-4D97-AF65-F5344CB8AC3E}">
        <p14:creationId xmlns:p14="http://schemas.microsoft.com/office/powerpoint/2010/main" val="429204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Cortex as “Social Computer”</a:t>
            </a:r>
            <a:endParaRPr lang="en-US" dirty="0"/>
          </a:p>
        </p:txBody>
      </p:sp>
      <p:sp>
        <p:nvSpPr>
          <p:cNvPr id="3" name="Content Placeholder 2"/>
          <p:cNvSpPr>
            <a:spLocks noGrp="1"/>
          </p:cNvSpPr>
          <p:nvPr>
            <p:ph idx="1"/>
          </p:nvPr>
        </p:nvSpPr>
        <p:spPr/>
        <p:txBody>
          <a:bodyPr>
            <a:normAutofit fontScale="92500" lnSpcReduction="10000"/>
          </a:bodyPr>
          <a:lstStyle/>
          <a:p>
            <a:r>
              <a:rPr lang="en-US" sz="2600" dirty="0" smtClean="0"/>
              <a:t>Our social nature put us at the top of the food chain</a:t>
            </a:r>
          </a:p>
          <a:p>
            <a:r>
              <a:rPr lang="en-US" sz="2600" dirty="0" smtClean="0"/>
              <a:t>Massive processing is required for:</a:t>
            </a:r>
          </a:p>
          <a:p>
            <a:pPr lvl="1"/>
            <a:r>
              <a:rPr lang="en-US" sz="2200" dirty="0" smtClean="0"/>
              <a:t>Language</a:t>
            </a:r>
          </a:p>
          <a:p>
            <a:pPr lvl="1"/>
            <a:r>
              <a:rPr lang="en-US" sz="2200" dirty="0" smtClean="0"/>
              <a:t>Tone of voice and facial expression</a:t>
            </a:r>
          </a:p>
          <a:p>
            <a:pPr lvl="1"/>
            <a:r>
              <a:rPr lang="en-US" sz="2200" dirty="0" smtClean="0"/>
              <a:t>Social group cues of:</a:t>
            </a:r>
          </a:p>
          <a:p>
            <a:pPr lvl="2"/>
            <a:r>
              <a:rPr lang="en-US" sz="1700" dirty="0" smtClean="0"/>
              <a:t>Hierarchy, Threat, Nurture</a:t>
            </a:r>
          </a:p>
          <a:p>
            <a:r>
              <a:rPr lang="en-US" sz="2600" dirty="0" smtClean="0"/>
              <a:t>Social interaction with the environment</a:t>
            </a:r>
          </a:p>
          <a:p>
            <a:pPr lvl="1"/>
            <a:r>
              <a:rPr lang="en-US" sz="2200" dirty="0" smtClean="0"/>
              <a:t>Hunting/gathering</a:t>
            </a:r>
          </a:p>
          <a:p>
            <a:pPr lvl="1"/>
            <a:r>
              <a:rPr lang="en-US" sz="2200" dirty="0" smtClean="0"/>
              <a:t>Security</a:t>
            </a:r>
          </a:p>
          <a:p>
            <a:pPr lvl="1"/>
            <a:r>
              <a:rPr lang="en-US" sz="2200" dirty="0" smtClean="0"/>
              <a:t>Shelter</a:t>
            </a:r>
          </a:p>
          <a:p>
            <a:r>
              <a:rPr lang="en-US" sz="2600" dirty="0" smtClean="0"/>
              <a:t>Technology – knowledge &amp; skill accumulation/sharing</a:t>
            </a:r>
            <a:endParaRPr lang="en-US" dirty="0" smtClean="0"/>
          </a:p>
          <a:p>
            <a:pPr lvl="1"/>
            <a:endParaRPr lang="en-US" dirty="0"/>
          </a:p>
        </p:txBody>
      </p:sp>
    </p:spTree>
    <p:extLst>
      <p:ext uri="{BB962C8B-B14F-4D97-AF65-F5344CB8AC3E}">
        <p14:creationId xmlns:p14="http://schemas.microsoft.com/office/powerpoint/2010/main" val="2296188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Mid-Brain, Limbic System</a:t>
            </a:r>
            <a:endParaRPr lang="en-US" dirty="0"/>
          </a:p>
        </p:txBody>
      </p:sp>
      <p:sp>
        <p:nvSpPr>
          <p:cNvPr id="3" name="Content Placeholder 2"/>
          <p:cNvSpPr>
            <a:spLocks noGrp="1"/>
          </p:cNvSpPr>
          <p:nvPr>
            <p:ph idx="1"/>
          </p:nvPr>
        </p:nvSpPr>
        <p:spPr/>
        <p:txBody>
          <a:bodyPr>
            <a:normAutofit/>
          </a:bodyPr>
          <a:lstStyle/>
          <a:p>
            <a:r>
              <a:rPr lang="en-US" sz="2400" dirty="0" smtClean="0"/>
              <a:t>Emotional and sensory processing and response</a:t>
            </a:r>
          </a:p>
          <a:p>
            <a:r>
              <a:rPr lang="en-US" sz="2400" dirty="0" smtClean="0"/>
              <a:t>The primary feeling and reacting centers</a:t>
            </a:r>
          </a:p>
          <a:p>
            <a:r>
              <a:rPr lang="en-US" sz="2400" dirty="0" smtClean="0"/>
              <a:t>Many separate structures for self and species preservation</a:t>
            </a:r>
          </a:p>
          <a:p>
            <a:pPr lvl="1"/>
            <a:r>
              <a:rPr lang="en-US" sz="2000" dirty="0" smtClean="0"/>
              <a:t>Amygdala – Fear, Rage &amp; reactivity with environmental cues</a:t>
            </a:r>
          </a:p>
          <a:p>
            <a:pPr lvl="1"/>
            <a:r>
              <a:rPr lang="en-US" sz="2000" dirty="0" smtClean="0"/>
              <a:t>Hippocampus – Memory and Spatial interaction; Patterns</a:t>
            </a:r>
          </a:p>
          <a:p>
            <a:pPr lvl="1"/>
            <a:r>
              <a:rPr lang="en-US" sz="2000" dirty="0" smtClean="0"/>
              <a:t>Hypothalamus – Endocrine, Sexual, and Autonomic control</a:t>
            </a:r>
          </a:p>
          <a:p>
            <a:pPr lvl="2"/>
            <a:r>
              <a:rPr lang="en-US" sz="1800" dirty="0" smtClean="0"/>
              <a:t>Temperature regulation</a:t>
            </a:r>
          </a:p>
          <a:p>
            <a:pPr lvl="2"/>
            <a:r>
              <a:rPr lang="en-US" sz="1800" dirty="0" smtClean="0"/>
              <a:t>Arousal and Craving</a:t>
            </a:r>
            <a:endParaRPr lang="en-US" sz="1600" dirty="0" smtClean="0"/>
          </a:p>
          <a:p>
            <a:pPr lvl="1"/>
            <a:r>
              <a:rPr lang="en-US" sz="2000" dirty="0" smtClean="0"/>
              <a:t>Hypothalamus also outputs limbic processes to the rest of the brain</a:t>
            </a:r>
          </a:p>
          <a:p>
            <a:r>
              <a:rPr lang="en-US" dirty="0" smtClean="0"/>
              <a:t>Found in the earliest mammals and since</a:t>
            </a:r>
          </a:p>
        </p:txBody>
      </p:sp>
    </p:spTree>
    <p:extLst>
      <p:ext uri="{BB962C8B-B14F-4D97-AF65-F5344CB8AC3E}">
        <p14:creationId xmlns:p14="http://schemas.microsoft.com/office/powerpoint/2010/main" val="3704672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8306" y="0"/>
            <a:ext cx="7267388" cy="6858000"/>
          </a:xfrm>
          <a:prstGeom prst="rect">
            <a:avLst/>
          </a:prstGeom>
        </p:spPr>
      </p:pic>
    </p:spTree>
    <p:extLst>
      <p:ext uri="{BB962C8B-B14F-4D97-AF65-F5344CB8AC3E}">
        <p14:creationId xmlns:p14="http://schemas.microsoft.com/office/powerpoint/2010/main" val="495062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822959" y="2133600"/>
            <a:ext cx="7543801" cy="3735494"/>
          </a:xfrm>
        </p:spPr>
        <p:txBody>
          <a:bodyPr/>
          <a:lstStyle/>
          <a:p>
            <a:pPr marL="457200" indent="-457200">
              <a:buFont typeface="+mj-lt"/>
              <a:buAutoNum type="arabicPeriod"/>
            </a:pPr>
            <a:r>
              <a:rPr lang="en-US" sz="3200" dirty="0" smtClean="0"/>
              <a:t>Define </a:t>
            </a:r>
            <a:r>
              <a:rPr lang="en-US" sz="3200" dirty="0"/>
              <a:t>Emotional </a:t>
            </a:r>
            <a:r>
              <a:rPr lang="en-US" sz="3200" dirty="0" smtClean="0"/>
              <a:t>Reactivity</a:t>
            </a:r>
          </a:p>
          <a:p>
            <a:pPr marL="457200" indent="-457200">
              <a:buFont typeface="+mj-lt"/>
              <a:buAutoNum type="arabicPeriod"/>
            </a:pPr>
            <a:r>
              <a:rPr lang="en-US" sz="3200" dirty="0" smtClean="0"/>
              <a:t>Explore </a:t>
            </a:r>
            <a:r>
              <a:rPr lang="en-US" sz="3200" dirty="0"/>
              <a:t>the Neurobiology of Emotional </a:t>
            </a:r>
            <a:r>
              <a:rPr lang="en-US" sz="3200" dirty="0" smtClean="0"/>
              <a:t>Reactivity</a:t>
            </a:r>
          </a:p>
          <a:p>
            <a:pPr marL="457200" indent="-457200">
              <a:buFont typeface="+mj-lt"/>
              <a:buAutoNum type="arabicPeriod"/>
            </a:pPr>
            <a:r>
              <a:rPr lang="en-US" sz="3200" dirty="0" smtClean="0"/>
              <a:t>Adopt </a:t>
            </a:r>
            <a:r>
              <a:rPr lang="en-US" sz="3200" dirty="0"/>
              <a:t>Strategies for Managing Emotional Reactivity</a:t>
            </a:r>
          </a:p>
        </p:txBody>
      </p:sp>
    </p:spTree>
    <p:extLst>
      <p:ext uri="{BB962C8B-B14F-4D97-AF65-F5344CB8AC3E}">
        <p14:creationId xmlns:p14="http://schemas.microsoft.com/office/powerpoint/2010/main" val="32450714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Reptilian Mind</a:t>
            </a:r>
            <a:endParaRPr lang="en-US" dirty="0"/>
          </a:p>
        </p:txBody>
      </p:sp>
      <p:sp>
        <p:nvSpPr>
          <p:cNvPr id="3" name="Content Placeholder 2"/>
          <p:cNvSpPr>
            <a:spLocks noGrp="1"/>
          </p:cNvSpPr>
          <p:nvPr>
            <p:ph idx="1"/>
          </p:nvPr>
        </p:nvSpPr>
        <p:spPr/>
        <p:txBody>
          <a:bodyPr/>
          <a:lstStyle/>
          <a:p>
            <a:r>
              <a:rPr lang="en-US" sz="2800" dirty="0" smtClean="0"/>
              <a:t>So-called because it’s as far as reptiles evolved</a:t>
            </a:r>
          </a:p>
          <a:p>
            <a:r>
              <a:rPr lang="en-US" sz="2800" dirty="0" smtClean="0"/>
              <a:t>Reptiles don’t nurture their young</a:t>
            </a:r>
          </a:p>
          <a:p>
            <a:r>
              <a:rPr lang="en-US" sz="2800" dirty="0" smtClean="0"/>
              <a:t>Reptiles are purely reactive creatures</a:t>
            </a:r>
          </a:p>
          <a:p>
            <a:r>
              <a:rPr lang="en-US" sz="2800" dirty="0" smtClean="0"/>
              <a:t>Includes the Brainstem and Cerebellum (coordination)</a:t>
            </a:r>
          </a:p>
          <a:p>
            <a:r>
              <a:rPr lang="en-US" sz="2800" dirty="0" smtClean="0"/>
              <a:t>The Locus Coeruleus, Amygdala, and HPA-axis</a:t>
            </a:r>
          </a:p>
          <a:p>
            <a:endParaRPr lang="en-US" dirty="0"/>
          </a:p>
        </p:txBody>
      </p:sp>
    </p:spTree>
    <p:extLst>
      <p:ext uri="{BB962C8B-B14F-4D97-AF65-F5344CB8AC3E}">
        <p14:creationId xmlns:p14="http://schemas.microsoft.com/office/powerpoint/2010/main" val="115563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Emergence of the Reptilian Mind in Hospital Settings</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Assumption: No patient enters the hospital for a good time.</a:t>
            </a:r>
          </a:p>
          <a:p>
            <a:r>
              <a:rPr lang="en-US" sz="3200" dirty="0" smtClean="0"/>
              <a:t>If you are sick, the reptilian mind is activated.</a:t>
            </a:r>
          </a:p>
          <a:p>
            <a:r>
              <a:rPr lang="en-US" sz="3200" dirty="0" smtClean="0"/>
              <a:t>When feeling threatened, the most reasonable person may become quite unreasonable.</a:t>
            </a:r>
          </a:p>
          <a:p>
            <a:r>
              <a:rPr lang="en-US" sz="3200" dirty="0" smtClean="0"/>
              <a:t>“Snakes on a brain!”</a:t>
            </a:r>
          </a:p>
          <a:p>
            <a:endParaRPr lang="en-US" sz="2800" dirty="0"/>
          </a:p>
        </p:txBody>
      </p:sp>
    </p:spTree>
    <p:extLst>
      <p:ext uri="{BB962C8B-B14F-4D97-AF65-F5344CB8AC3E}">
        <p14:creationId xmlns:p14="http://schemas.microsoft.com/office/powerpoint/2010/main" val="369827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this about Ethics?</a:t>
            </a:r>
            <a:endParaRPr lang="en-US" dirty="0"/>
          </a:p>
        </p:txBody>
      </p:sp>
      <p:sp>
        <p:nvSpPr>
          <p:cNvPr id="3" name="Content Placeholder 2"/>
          <p:cNvSpPr>
            <a:spLocks noGrp="1"/>
          </p:cNvSpPr>
          <p:nvPr>
            <p:ph idx="1"/>
          </p:nvPr>
        </p:nvSpPr>
        <p:spPr/>
        <p:txBody>
          <a:bodyPr/>
          <a:lstStyle/>
          <a:p>
            <a:r>
              <a:rPr lang="en-US" sz="2800" dirty="0"/>
              <a:t>Ethics, Oxford Dictionary:</a:t>
            </a:r>
          </a:p>
          <a:p>
            <a:r>
              <a:rPr lang="en-US" sz="2800" dirty="0"/>
              <a:t>1 [USUALLY TREATED AS PLURAL] Moral principles that govern a person’s or group’s behavior:</a:t>
            </a:r>
          </a:p>
          <a:p>
            <a:r>
              <a:rPr lang="en-US" sz="2800" i="1" dirty="0"/>
              <a:t>Judeo-Christian ethics</a:t>
            </a:r>
            <a:endParaRPr lang="en-US" sz="2800" dirty="0"/>
          </a:p>
          <a:p>
            <a:r>
              <a:rPr lang="en-US" sz="2800" dirty="0"/>
              <a:t>1.1The moral correctness of specified conduct:</a:t>
            </a:r>
          </a:p>
          <a:p>
            <a:r>
              <a:rPr lang="en-US" sz="2800" i="1" dirty="0"/>
              <a:t>the ethics of euthanasia</a:t>
            </a:r>
            <a:endParaRPr lang="en-US" sz="2800" dirty="0"/>
          </a:p>
          <a:p>
            <a:endParaRPr lang="en-US" dirty="0"/>
          </a:p>
        </p:txBody>
      </p:sp>
    </p:spTree>
    <p:extLst>
      <p:ext uri="{BB962C8B-B14F-4D97-AF65-F5344CB8AC3E}">
        <p14:creationId xmlns:p14="http://schemas.microsoft.com/office/powerpoint/2010/main" val="673979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Biomedical Ethics </a:t>
            </a:r>
          </a:p>
        </p:txBody>
      </p:sp>
      <p:sp>
        <p:nvSpPr>
          <p:cNvPr id="3" name="Content Placeholder 2"/>
          <p:cNvSpPr>
            <a:spLocks noGrp="1"/>
          </p:cNvSpPr>
          <p:nvPr>
            <p:ph idx="1"/>
          </p:nvPr>
        </p:nvSpPr>
        <p:spPr/>
        <p:txBody>
          <a:bodyPr/>
          <a:lstStyle/>
          <a:p>
            <a:r>
              <a:rPr lang="en-US" sz="3200" dirty="0"/>
              <a:t>Beauchamp TL, Childress JF. Principles of biomedical ethics, 5th ed. New York City, NY: Oxford University Press; 2001. </a:t>
            </a:r>
            <a:endParaRPr lang="en-US" sz="3200" dirty="0" smtClean="0"/>
          </a:p>
          <a:p>
            <a:r>
              <a:rPr lang="en-US" sz="3200" dirty="0"/>
              <a:t>      Autonomy</a:t>
            </a:r>
          </a:p>
          <a:p>
            <a:r>
              <a:rPr lang="en-US" sz="3200" dirty="0"/>
              <a:t>      Beneficence</a:t>
            </a:r>
          </a:p>
          <a:p>
            <a:r>
              <a:rPr lang="en-US" sz="3200" dirty="0"/>
              <a:t>      Nonmaleficence</a:t>
            </a:r>
          </a:p>
          <a:p>
            <a:r>
              <a:rPr lang="en-US" sz="3200" dirty="0"/>
              <a:t>      Justice</a:t>
            </a:r>
          </a:p>
          <a:p>
            <a:endParaRPr lang="en-US" dirty="0"/>
          </a:p>
        </p:txBody>
      </p:sp>
    </p:spTree>
    <p:extLst>
      <p:ext uri="{BB962C8B-B14F-4D97-AF65-F5344CB8AC3E}">
        <p14:creationId xmlns:p14="http://schemas.microsoft.com/office/powerpoint/2010/main" val="12204059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the relationship</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     </a:t>
            </a:r>
            <a:r>
              <a:rPr lang="en-US" sz="2800" dirty="0"/>
              <a:t>In the middle of conflict, are we going through a mental checklist of the principles?</a:t>
            </a:r>
          </a:p>
          <a:p>
            <a:r>
              <a:rPr lang="en-US" sz="2800" dirty="0"/>
              <a:t>     Shorthand: Ethics is about the relationship, specifically:</a:t>
            </a:r>
          </a:p>
          <a:p>
            <a:r>
              <a:rPr lang="en-US" sz="2800" dirty="0"/>
              <a:t>      </a:t>
            </a:r>
            <a:r>
              <a:rPr lang="en-US" sz="2800" dirty="0" smtClean="0"/>
              <a:t>When </a:t>
            </a:r>
            <a:r>
              <a:rPr lang="en-US" sz="2800" dirty="0"/>
              <a:t>one party needs something that the other party </a:t>
            </a:r>
            <a:r>
              <a:rPr lang="en-US" sz="2800" dirty="0" smtClean="0"/>
              <a:t>has, an </a:t>
            </a:r>
            <a:r>
              <a:rPr lang="en-US" sz="2800" dirty="0"/>
              <a:t>imbalance is created which distresses the relationship</a:t>
            </a:r>
          </a:p>
          <a:p>
            <a:pPr marL="0" indent="0">
              <a:buNone/>
            </a:pPr>
            <a:r>
              <a:rPr lang="en-US" sz="3200" b="1" dirty="0" smtClean="0"/>
              <a:t>Ethics </a:t>
            </a:r>
            <a:r>
              <a:rPr lang="en-US" sz="3200" b="1" dirty="0"/>
              <a:t>is about re-balancing the </a:t>
            </a:r>
            <a:r>
              <a:rPr lang="en-US" sz="3200" b="1" dirty="0" smtClean="0"/>
              <a:t>relationship</a:t>
            </a:r>
          </a:p>
          <a:p>
            <a:r>
              <a:rPr lang="en-US" sz="2800" dirty="0" smtClean="0"/>
              <a:t>Until it’s re-balanced, reactivity is </a:t>
            </a:r>
            <a:r>
              <a:rPr lang="en-US" sz="2800" i="1" dirty="0" smtClean="0"/>
              <a:t>likely</a:t>
            </a:r>
          </a:p>
          <a:p>
            <a:endParaRPr lang="en-US" sz="2800" dirty="0"/>
          </a:p>
          <a:p>
            <a:endParaRPr lang="en-US" dirty="0"/>
          </a:p>
        </p:txBody>
      </p:sp>
    </p:spTree>
    <p:extLst>
      <p:ext uri="{BB962C8B-B14F-4D97-AF65-F5344CB8AC3E}">
        <p14:creationId xmlns:p14="http://schemas.microsoft.com/office/powerpoint/2010/main" val="735613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Conflict, Job #1: </a:t>
            </a:r>
            <a:br>
              <a:rPr lang="en-US" dirty="0" smtClean="0"/>
            </a:br>
            <a:r>
              <a:rPr lang="en-US" dirty="0" smtClean="0"/>
              <a:t>Managing Reactivity</a:t>
            </a:r>
            <a:endParaRPr lang="en-US" dirty="0"/>
          </a:p>
        </p:txBody>
      </p:sp>
      <p:sp>
        <p:nvSpPr>
          <p:cNvPr id="3" name="Content Placeholder 2"/>
          <p:cNvSpPr>
            <a:spLocks noGrp="1"/>
          </p:cNvSpPr>
          <p:nvPr>
            <p:ph idx="1"/>
          </p:nvPr>
        </p:nvSpPr>
        <p:spPr/>
        <p:txBody>
          <a:bodyPr>
            <a:normAutofit/>
          </a:bodyPr>
          <a:lstStyle/>
          <a:p>
            <a:r>
              <a:rPr lang="en-US" sz="3200" dirty="0" smtClean="0"/>
              <a:t>Because illness activates the “reptilian mind”</a:t>
            </a:r>
          </a:p>
          <a:p>
            <a:pPr lvl="1"/>
            <a:r>
              <a:rPr lang="en-US" sz="2800" dirty="0" smtClean="0"/>
              <a:t>“Snakes on a Brain”</a:t>
            </a:r>
          </a:p>
          <a:p>
            <a:pPr lvl="1"/>
            <a:r>
              <a:rPr lang="en-US" sz="2800" dirty="0" smtClean="0"/>
              <a:t>Reactivity is a defense mechanism</a:t>
            </a:r>
          </a:p>
          <a:p>
            <a:r>
              <a:rPr lang="en-US" sz="3200" dirty="0" smtClean="0"/>
              <a:t>Reactivity is contagious!</a:t>
            </a:r>
          </a:p>
          <a:p>
            <a:r>
              <a:rPr lang="en-US" sz="3200" dirty="0" smtClean="0"/>
              <a:t>Cats metaphor</a:t>
            </a:r>
          </a:p>
          <a:p>
            <a:r>
              <a:rPr lang="en-US" sz="3200" dirty="0" smtClean="0"/>
              <a:t>Expect reactivity to emerge</a:t>
            </a:r>
          </a:p>
          <a:p>
            <a:r>
              <a:rPr lang="en-US" sz="3200" dirty="0" smtClean="0"/>
              <a:t>Prepare to </a:t>
            </a:r>
            <a:r>
              <a:rPr lang="en-US" sz="3200" i="1" dirty="0" smtClean="0"/>
              <a:t>manage</a:t>
            </a:r>
            <a:r>
              <a:rPr lang="en-US" sz="3200" dirty="0" smtClean="0"/>
              <a:t> reactivity</a:t>
            </a:r>
          </a:p>
          <a:p>
            <a:endParaRPr lang="en-US" sz="3200" dirty="0"/>
          </a:p>
        </p:txBody>
      </p:sp>
    </p:spTree>
    <p:extLst>
      <p:ext uri="{BB962C8B-B14F-4D97-AF65-F5344CB8AC3E}">
        <p14:creationId xmlns:p14="http://schemas.microsoft.com/office/powerpoint/2010/main" val="909817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for all Intervention meetings</a:t>
            </a:r>
            <a:endParaRPr lang="en-US" dirty="0"/>
          </a:p>
        </p:txBody>
      </p:sp>
      <p:sp>
        <p:nvSpPr>
          <p:cNvPr id="3" name="Content Placeholder 2"/>
          <p:cNvSpPr>
            <a:spLocks noGrp="1"/>
          </p:cNvSpPr>
          <p:nvPr>
            <p:ph idx="1"/>
          </p:nvPr>
        </p:nvSpPr>
        <p:spPr/>
        <p:txBody>
          <a:bodyPr>
            <a:normAutofit fontScale="92500" lnSpcReduction="10000"/>
          </a:bodyPr>
          <a:lstStyle/>
          <a:p>
            <a:r>
              <a:rPr lang="en-US" sz="3200" dirty="0" smtClean="0"/>
              <a:t>Review group goals &amp; ground rules</a:t>
            </a:r>
          </a:p>
          <a:p>
            <a:r>
              <a:rPr lang="en-US" sz="3200" dirty="0" smtClean="0"/>
              <a:t>Monitor group for signs of reactivity</a:t>
            </a:r>
          </a:p>
          <a:p>
            <a:pPr lvl="1"/>
            <a:r>
              <a:rPr lang="en-US" sz="2800" dirty="0" smtClean="0"/>
              <a:t>Posture, Tone of voice, Facial expressions</a:t>
            </a:r>
          </a:p>
          <a:p>
            <a:pPr lvl="1"/>
            <a:r>
              <a:rPr lang="en-US" sz="2800" dirty="0" smtClean="0"/>
              <a:t>Watch out for Hi-</a:t>
            </a:r>
            <a:r>
              <a:rPr lang="en-US" sz="2800" dirty="0" err="1" smtClean="0"/>
              <a:t>jackers</a:t>
            </a:r>
            <a:endParaRPr lang="en-US" sz="2800" dirty="0" smtClean="0"/>
          </a:p>
          <a:p>
            <a:r>
              <a:rPr lang="en-US" sz="3200" dirty="0" smtClean="0"/>
              <a:t>Monitor self!</a:t>
            </a:r>
          </a:p>
          <a:p>
            <a:r>
              <a:rPr lang="en-US" sz="3200" dirty="0" smtClean="0"/>
              <a:t>Take breaks</a:t>
            </a:r>
          </a:p>
          <a:p>
            <a:r>
              <a:rPr lang="en-US" sz="3200" dirty="0" smtClean="0"/>
              <a:t>Keep the tone respectful and loving</a:t>
            </a:r>
          </a:p>
          <a:p>
            <a:r>
              <a:rPr lang="en-US" sz="3200" dirty="0" smtClean="0"/>
              <a:t>Focus on building value in relationships</a:t>
            </a:r>
            <a:endParaRPr lang="en-US" dirty="0"/>
          </a:p>
        </p:txBody>
      </p:sp>
    </p:spTree>
    <p:extLst>
      <p:ext uri="{BB962C8B-B14F-4D97-AF65-F5344CB8AC3E}">
        <p14:creationId xmlns:p14="http://schemas.microsoft.com/office/powerpoint/2010/main" val="96962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r>
              <a:rPr lang="en-US" altLang="en-US" sz="5400" dirty="0" smtClean="0"/>
              <a:t>Intervention:</a:t>
            </a:r>
            <a:br>
              <a:rPr lang="en-US" altLang="en-US" sz="5400" dirty="0" smtClean="0"/>
            </a:br>
            <a:r>
              <a:rPr lang="en-US" altLang="en-US" sz="5400" dirty="0" smtClean="0"/>
              <a:t>Family dynamics</a:t>
            </a:r>
          </a:p>
        </p:txBody>
      </p:sp>
      <p:sp>
        <p:nvSpPr>
          <p:cNvPr id="80899" name="Rectangle 3"/>
          <p:cNvSpPr>
            <a:spLocks noGrp="1" noChangeArrowheads="1"/>
          </p:cNvSpPr>
          <p:nvPr>
            <p:ph idx="1"/>
          </p:nvPr>
        </p:nvSpPr>
        <p:spPr/>
        <p:txBody>
          <a:bodyPr>
            <a:normAutofit lnSpcReduction="10000"/>
          </a:bodyPr>
          <a:lstStyle/>
          <a:p>
            <a:r>
              <a:rPr lang="en-US" altLang="en-US" sz="2800" dirty="0" smtClean="0"/>
              <a:t>Homeostasis</a:t>
            </a:r>
          </a:p>
          <a:p>
            <a:r>
              <a:rPr lang="en-US" altLang="en-US" sz="2800" dirty="0" smtClean="0"/>
              <a:t>Coaching to encourage, not enable </a:t>
            </a:r>
          </a:p>
          <a:p>
            <a:r>
              <a:rPr lang="en-US" altLang="en-US" sz="2800" dirty="0" smtClean="0"/>
              <a:t>Try to identify “family rules,” patterns</a:t>
            </a:r>
          </a:p>
          <a:p>
            <a:r>
              <a:rPr lang="en-US" altLang="en-US" sz="2800" dirty="0" smtClean="0"/>
              <a:t>Job #1-</a:t>
            </a:r>
            <a:r>
              <a:rPr lang="en-US" altLang="en-US" sz="2500" dirty="0"/>
              <a:t> </a:t>
            </a:r>
            <a:r>
              <a:rPr lang="en-US" altLang="en-US" sz="2800" b="1" i="1" dirty="0" smtClean="0"/>
              <a:t>Identify &amp; manage reactivity</a:t>
            </a:r>
          </a:p>
          <a:p>
            <a:r>
              <a:rPr lang="en-US" altLang="en-US" sz="2800" dirty="0" smtClean="0"/>
              <a:t>Transactional Analysis training</a:t>
            </a:r>
          </a:p>
          <a:p>
            <a:pPr lvl="1"/>
            <a:r>
              <a:rPr lang="en-US" altLang="en-US" sz="2800" dirty="0" smtClean="0"/>
              <a:t>P – A – C </a:t>
            </a:r>
          </a:p>
          <a:p>
            <a:pPr lvl="1"/>
            <a:r>
              <a:rPr lang="en-US" altLang="en-US" sz="2800" dirty="0" smtClean="0"/>
              <a:t>Parent/Adult/Child communication dynamic</a:t>
            </a:r>
          </a:p>
          <a:p>
            <a:pPr lvl="1"/>
            <a:r>
              <a:rPr lang="en-US" altLang="en-US" sz="2800" dirty="0" smtClean="0"/>
              <a:t>Move from “You…” to “I…” messages</a:t>
            </a:r>
            <a:endParaRPr lang="en-US" altLang="en-US" sz="2800" b="1" i="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p:cTn id="7" dur="500" fill="hold"/>
                                        <p:tgtEl>
                                          <p:spTgt spid="80898"/>
                                        </p:tgtEl>
                                        <p:attrNameLst>
                                          <p:attrName>ppt_w</p:attrName>
                                        </p:attrNameLst>
                                      </p:cBhvr>
                                      <p:tavLst>
                                        <p:tav tm="0">
                                          <p:val>
                                            <p:fltVal val="0"/>
                                          </p:val>
                                        </p:tav>
                                        <p:tav tm="100000">
                                          <p:val>
                                            <p:strVal val="#ppt_w"/>
                                          </p:val>
                                        </p:tav>
                                      </p:tavLst>
                                    </p:anim>
                                    <p:anim calcmode="lin" valueType="num">
                                      <p:cBhvr>
                                        <p:cTn id="8" dur="500" fill="hold"/>
                                        <p:tgtEl>
                                          <p:spTgt spid="80898"/>
                                        </p:tgtEl>
                                        <p:attrNameLst>
                                          <p:attrName>ppt_h</p:attrName>
                                        </p:attrNameLst>
                                      </p:cBhvr>
                                      <p:tavLst>
                                        <p:tav tm="0">
                                          <p:val>
                                            <p:fltVal val="0"/>
                                          </p:val>
                                        </p:tav>
                                        <p:tav tm="100000">
                                          <p:val>
                                            <p:strVal val="#ppt_h"/>
                                          </p:val>
                                        </p:tav>
                                      </p:tavLst>
                                    </p:anim>
                                    <p:animEffect transition="in" filter="fade">
                                      <p:cBhvr>
                                        <p:cTn id="9" dur="500"/>
                                        <p:tgtEl>
                                          <p:spTgt spid="808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80899">
                                            <p:txEl>
                                              <p:pRg st="0" end="0"/>
                                            </p:txEl>
                                          </p:spTgt>
                                        </p:tgtEl>
                                        <p:attrNameLst>
                                          <p:attrName>style.visibility</p:attrName>
                                        </p:attrNameLst>
                                      </p:cBhvr>
                                      <p:to>
                                        <p:strVal val="visible"/>
                                      </p:to>
                                    </p:set>
                                    <p:anim calcmode="lin" valueType="num">
                                      <p:cBhvr>
                                        <p:cTn id="14" dur="500" fill="hold"/>
                                        <p:tgtEl>
                                          <p:spTgt spid="80899">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0899">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8089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nodeType="clickEffect">
                                  <p:stCondLst>
                                    <p:cond delay="0"/>
                                  </p:stCondLst>
                                  <p:childTnLst>
                                    <p:set>
                                      <p:cBhvr>
                                        <p:cTn id="20" dur="1" fill="hold">
                                          <p:stCondLst>
                                            <p:cond delay="0"/>
                                          </p:stCondLst>
                                        </p:cTn>
                                        <p:tgtEl>
                                          <p:spTgt spid="80899">
                                            <p:txEl>
                                              <p:pRg st="1" end="1"/>
                                            </p:txEl>
                                          </p:spTgt>
                                        </p:tgtEl>
                                        <p:attrNameLst>
                                          <p:attrName>style.visibility</p:attrName>
                                        </p:attrNameLst>
                                      </p:cBhvr>
                                      <p:to>
                                        <p:strVal val="visible"/>
                                      </p:to>
                                    </p:set>
                                    <p:anim calcmode="lin" valueType="num">
                                      <p:cBhvr>
                                        <p:cTn id="21" dur="500" fill="hold"/>
                                        <p:tgtEl>
                                          <p:spTgt spid="80899">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80899">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80899">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80899">
                                            <p:txEl>
                                              <p:pRg st="2" end="2"/>
                                            </p:txEl>
                                          </p:spTgt>
                                        </p:tgtEl>
                                        <p:attrNameLst>
                                          <p:attrName>style.visibility</p:attrName>
                                        </p:attrNameLst>
                                      </p:cBhvr>
                                      <p:to>
                                        <p:strVal val="visible"/>
                                      </p:to>
                                    </p:set>
                                    <p:anim calcmode="lin" valueType="num">
                                      <p:cBhvr>
                                        <p:cTn id="28" dur="500" fill="hold"/>
                                        <p:tgtEl>
                                          <p:spTgt spid="80899">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80899">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8089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0899">
                                            <p:txEl>
                                              <p:pRg st="3" end="3"/>
                                            </p:txEl>
                                          </p:spTgt>
                                        </p:tgtEl>
                                        <p:attrNameLst>
                                          <p:attrName>style.visibility</p:attrName>
                                        </p:attrNameLst>
                                      </p:cBhvr>
                                      <p:to>
                                        <p:strVal val="visible"/>
                                      </p:to>
                                    </p:set>
                                    <p:anim calcmode="lin" valueType="num">
                                      <p:cBhvr>
                                        <p:cTn id="35" dur="500" fill="hold"/>
                                        <p:tgtEl>
                                          <p:spTgt spid="80899">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80899">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8089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80899">
                                            <p:txEl>
                                              <p:pRg st="4" end="4"/>
                                            </p:txEl>
                                          </p:spTgt>
                                        </p:tgtEl>
                                        <p:attrNameLst>
                                          <p:attrName>style.visibility</p:attrName>
                                        </p:attrNameLst>
                                      </p:cBhvr>
                                      <p:to>
                                        <p:strVal val="visible"/>
                                      </p:to>
                                    </p:set>
                                    <p:anim calcmode="lin" valueType="num">
                                      <p:cBhvr>
                                        <p:cTn id="42" dur="500" fill="hold"/>
                                        <p:tgtEl>
                                          <p:spTgt spid="80899">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80899">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80899">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80899">
                                            <p:txEl>
                                              <p:pRg st="5" end="5"/>
                                            </p:txEl>
                                          </p:spTgt>
                                        </p:tgtEl>
                                        <p:attrNameLst>
                                          <p:attrName>style.visibility</p:attrName>
                                        </p:attrNameLst>
                                      </p:cBhvr>
                                      <p:to>
                                        <p:strVal val="visible"/>
                                      </p:to>
                                    </p:set>
                                    <p:anim calcmode="lin" valueType="num">
                                      <p:cBhvr>
                                        <p:cTn id="49" dur="500" fill="hold"/>
                                        <p:tgtEl>
                                          <p:spTgt spid="80899">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80899">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80899">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80899">
                                            <p:txEl>
                                              <p:pRg st="6" end="6"/>
                                            </p:txEl>
                                          </p:spTgt>
                                        </p:tgtEl>
                                        <p:attrNameLst>
                                          <p:attrName>style.visibility</p:attrName>
                                        </p:attrNameLst>
                                      </p:cBhvr>
                                      <p:to>
                                        <p:strVal val="visible"/>
                                      </p:to>
                                    </p:set>
                                    <p:anim calcmode="lin" valueType="num">
                                      <p:cBhvr>
                                        <p:cTn id="56" dur="500" fill="hold"/>
                                        <p:tgtEl>
                                          <p:spTgt spid="80899">
                                            <p:txEl>
                                              <p:pRg st="6" end="6"/>
                                            </p:txEl>
                                          </p:spTgt>
                                        </p:tgtEl>
                                        <p:attrNameLst>
                                          <p:attrName>ppt_w</p:attrName>
                                        </p:attrNameLst>
                                      </p:cBhvr>
                                      <p:tavLst>
                                        <p:tav tm="0">
                                          <p:val>
                                            <p:fltVal val="0"/>
                                          </p:val>
                                        </p:tav>
                                        <p:tav tm="100000">
                                          <p:val>
                                            <p:strVal val="#ppt_w"/>
                                          </p:val>
                                        </p:tav>
                                      </p:tavLst>
                                    </p:anim>
                                    <p:anim calcmode="lin" valueType="num">
                                      <p:cBhvr>
                                        <p:cTn id="57" dur="500" fill="hold"/>
                                        <p:tgtEl>
                                          <p:spTgt spid="80899">
                                            <p:txEl>
                                              <p:pRg st="6" end="6"/>
                                            </p:txEl>
                                          </p:spTgt>
                                        </p:tgtEl>
                                        <p:attrNameLst>
                                          <p:attrName>ppt_h</p:attrName>
                                        </p:attrNameLst>
                                      </p:cBhvr>
                                      <p:tavLst>
                                        <p:tav tm="0">
                                          <p:val>
                                            <p:fltVal val="0"/>
                                          </p:val>
                                        </p:tav>
                                        <p:tav tm="100000">
                                          <p:val>
                                            <p:strVal val="#ppt_h"/>
                                          </p:val>
                                        </p:tav>
                                      </p:tavLst>
                                    </p:anim>
                                    <p:animEffect transition="in" filter="fade">
                                      <p:cBhvr>
                                        <p:cTn id="58" dur="500"/>
                                        <p:tgtEl>
                                          <p:spTgt spid="80899">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80899">
                                            <p:txEl>
                                              <p:pRg st="7" end="7"/>
                                            </p:txEl>
                                          </p:spTgt>
                                        </p:tgtEl>
                                        <p:attrNameLst>
                                          <p:attrName>style.visibility</p:attrName>
                                        </p:attrNameLst>
                                      </p:cBhvr>
                                      <p:to>
                                        <p:strVal val="visible"/>
                                      </p:to>
                                    </p:set>
                                    <p:anim calcmode="lin" valueType="num">
                                      <p:cBhvr>
                                        <p:cTn id="63" dur="500" fill="hold"/>
                                        <p:tgtEl>
                                          <p:spTgt spid="80899">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80899">
                                            <p:txEl>
                                              <p:pRg st="7" end="7"/>
                                            </p:txEl>
                                          </p:spTgt>
                                        </p:tgtEl>
                                        <p:attrNameLst>
                                          <p:attrName>ppt_h</p:attrName>
                                        </p:attrNameLst>
                                      </p:cBhvr>
                                      <p:tavLst>
                                        <p:tav tm="0">
                                          <p:val>
                                            <p:fltVal val="0"/>
                                          </p:val>
                                        </p:tav>
                                        <p:tav tm="100000">
                                          <p:val>
                                            <p:strVal val="#ppt_h"/>
                                          </p:val>
                                        </p:tav>
                                      </p:tavLst>
                                    </p:anim>
                                    <p:animEffect transition="in" filter="fade">
                                      <p:cBhvr>
                                        <p:cTn id="65" dur="500"/>
                                        <p:tgtEl>
                                          <p:spTgt spid="808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arent Child Transaction seen in Transactional Analys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905000"/>
            <a:ext cx="3438525" cy="2847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9716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Movin</a:t>
            </a:r>
            <a:r>
              <a:rPr lang="en-US" dirty="0" smtClean="0"/>
              <a:t>’ on up…</a:t>
            </a:r>
            <a:endParaRPr lang="en-US" dirty="0"/>
          </a:p>
        </p:txBody>
      </p:sp>
      <p:sp>
        <p:nvSpPr>
          <p:cNvPr id="3" name="Content Placeholder 2"/>
          <p:cNvSpPr>
            <a:spLocks noGrp="1"/>
          </p:cNvSpPr>
          <p:nvPr>
            <p:ph idx="1"/>
          </p:nvPr>
        </p:nvSpPr>
        <p:spPr/>
        <p:txBody>
          <a:bodyPr>
            <a:normAutofit/>
          </a:bodyPr>
          <a:lstStyle/>
          <a:p>
            <a:r>
              <a:rPr lang="en-US" sz="2800" dirty="0" smtClean="0"/>
              <a:t>Recovery is a process</a:t>
            </a:r>
          </a:p>
          <a:p>
            <a:r>
              <a:rPr lang="en-US" sz="2800" dirty="0" smtClean="0"/>
              <a:t>Progression of recovery is “up”</a:t>
            </a:r>
          </a:p>
          <a:p>
            <a:pPr lvl="1"/>
            <a:r>
              <a:rPr lang="en-US" sz="2500" dirty="0" smtClean="0"/>
              <a:t>Returning behavioral control to Cortex</a:t>
            </a:r>
          </a:p>
          <a:p>
            <a:r>
              <a:rPr lang="en-US" sz="2800" dirty="0" smtClean="0"/>
              <a:t>Learning to manage emotions</a:t>
            </a:r>
          </a:p>
          <a:p>
            <a:r>
              <a:rPr lang="en-US" sz="2800" i="1" dirty="0" smtClean="0"/>
              <a:t>Respond</a:t>
            </a:r>
            <a:r>
              <a:rPr lang="en-US" sz="2800" dirty="0" smtClean="0"/>
              <a:t> rather than </a:t>
            </a:r>
            <a:r>
              <a:rPr lang="en-US" sz="2800" i="1" dirty="0" smtClean="0"/>
              <a:t>react</a:t>
            </a:r>
          </a:p>
          <a:p>
            <a:r>
              <a:rPr lang="en-US" sz="2800" dirty="0" smtClean="0"/>
              <a:t>Healthy relationships re-engage Cortex</a:t>
            </a:r>
          </a:p>
          <a:p>
            <a:pPr lvl="1"/>
            <a:r>
              <a:rPr lang="en-US" sz="2400" dirty="0" smtClean="0"/>
              <a:t>Activate the “Social Computer”</a:t>
            </a:r>
            <a:endParaRPr lang="en-US" sz="2400" dirty="0"/>
          </a:p>
        </p:txBody>
      </p:sp>
    </p:spTree>
    <p:extLst>
      <p:ext uri="{BB962C8B-B14F-4D97-AF65-F5344CB8AC3E}">
        <p14:creationId xmlns:p14="http://schemas.microsoft.com/office/powerpoint/2010/main" val="47752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eorgia" panose="02040502050405020303" pitchFamily="18" charset="0"/>
              </a:rPr>
              <a:t>Disclosure</a:t>
            </a:r>
            <a:endParaRPr lang="en-US" dirty="0">
              <a:latin typeface="Georgia" panose="02040502050405020303" pitchFamily="18" charset="0"/>
            </a:endParaRPr>
          </a:p>
        </p:txBody>
      </p:sp>
      <p:sp>
        <p:nvSpPr>
          <p:cNvPr id="3" name="Content Placeholder 2"/>
          <p:cNvSpPr>
            <a:spLocks noGrp="1"/>
          </p:cNvSpPr>
          <p:nvPr>
            <p:ph idx="1"/>
          </p:nvPr>
        </p:nvSpPr>
        <p:spPr/>
        <p:txBody>
          <a:bodyPr>
            <a:normAutofit lnSpcReduction="10000"/>
          </a:bodyPr>
          <a:lstStyle/>
          <a:p>
            <a:r>
              <a:rPr lang="en-US" sz="4000" dirty="0" smtClean="0">
                <a:latin typeface="Georgia" panose="02040502050405020303" pitchFamily="18" charset="0"/>
              </a:rPr>
              <a:t>The </a:t>
            </a:r>
            <a:r>
              <a:rPr lang="en-US" sz="4000" dirty="0">
                <a:latin typeface="Georgia" panose="02040502050405020303" pitchFamily="18" charset="0"/>
              </a:rPr>
              <a:t>presenter has a distinct bias against addiction and this bias </a:t>
            </a:r>
            <a:r>
              <a:rPr lang="en-US" sz="4000" dirty="0" smtClean="0">
                <a:latin typeface="Georgia" panose="02040502050405020303" pitchFamily="18" charset="0"/>
              </a:rPr>
              <a:t>may appear </a:t>
            </a:r>
            <a:r>
              <a:rPr lang="en-US" sz="4000" dirty="0">
                <a:latin typeface="Georgia" panose="02040502050405020303" pitchFamily="18" charset="0"/>
              </a:rPr>
              <a:t>throughout the presentation. </a:t>
            </a:r>
            <a:endParaRPr lang="en-US" sz="4000" dirty="0" smtClean="0">
              <a:latin typeface="Georgia" panose="02040502050405020303" pitchFamily="18" charset="0"/>
            </a:endParaRPr>
          </a:p>
          <a:p>
            <a:r>
              <a:rPr lang="en-US" sz="4000" dirty="0" smtClean="0">
                <a:latin typeface="Georgia" panose="02040502050405020303" pitchFamily="18" charset="0"/>
              </a:rPr>
              <a:t>The presenter has no financial interest or conflict in the presentation.</a:t>
            </a:r>
            <a:endParaRPr lang="en-US" sz="4000" dirty="0">
              <a:latin typeface="Georgia" panose="02040502050405020303" pitchFamily="18" charset="0"/>
            </a:endParaRPr>
          </a:p>
        </p:txBody>
      </p:sp>
    </p:spTree>
    <p:extLst>
      <p:ext uri="{BB962C8B-B14F-4D97-AF65-F5344CB8AC3E}">
        <p14:creationId xmlns:p14="http://schemas.microsoft.com/office/powerpoint/2010/main" val="24359977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Reactivity Management Strategy</a:t>
            </a:r>
            <a:endParaRPr lang="en-US" dirty="0"/>
          </a:p>
        </p:txBody>
      </p:sp>
      <p:sp>
        <p:nvSpPr>
          <p:cNvPr id="3" name="Content Placeholder 2"/>
          <p:cNvSpPr>
            <a:spLocks noGrp="1"/>
          </p:cNvSpPr>
          <p:nvPr>
            <p:ph idx="1"/>
          </p:nvPr>
        </p:nvSpPr>
        <p:spPr/>
        <p:txBody>
          <a:bodyPr/>
          <a:lstStyle/>
          <a:p>
            <a:r>
              <a:rPr lang="en-US" sz="3200" dirty="0" smtClean="0"/>
              <a:t>Breathe; Get calm &amp; centered</a:t>
            </a:r>
          </a:p>
          <a:p>
            <a:r>
              <a:rPr lang="en-US" sz="3200" dirty="0" smtClean="0"/>
              <a:t>Remember Compassion (caregivers incl.)</a:t>
            </a:r>
          </a:p>
          <a:p>
            <a:r>
              <a:rPr lang="en-US" sz="3200" dirty="0" smtClean="0"/>
              <a:t>Identify Imbalances</a:t>
            </a:r>
          </a:p>
          <a:p>
            <a:r>
              <a:rPr lang="en-US" sz="3200" dirty="0" smtClean="0"/>
              <a:t>Empower with measured Response</a:t>
            </a:r>
          </a:p>
          <a:p>
            <a:r>
              <a:rPr lang="en-US" sz="3200" dirty="0" smtClean="0"/>
              <a:t>Use “I” messages</a:t>
            </a:r>
          </a:p>
          <a:p>
            <a:endParaRPr lang="en-US" dirty="0"/>
          </a:p>
        </p:txBody>
      </p:sp>
    </p:spTree>
    <p:extLst>
      <p:ext uri="{BB962C8B-B14F-4D97-AF65-F5344CB8AC3E}">
        <p14:creationId xmlns:p14="http://schemas.microsoft.com/office/powerpoint/2010/main" val="5209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cont’d.</a:t>
            </a:r>
            <a:endParaRPr lang="en-US" dirty="0"/>
          </a:p>
        </p:txBody>
      </p:sp>
      <p:sp>
        <p:nvSpPr>
          <p:cNvPr id="3" name="Content Placeholder 2"/>
          <p:cNvSpPr>
            <a:spLocks noGrp="1"/>
          </p:cNvSpPr>
          <p:nvPr>
            <p:ph idx="1"/>
          </p:nvPr>
        </p:nvSpPr>
        <p:spPr/>
        <p:txBody>
          <a:bodyPr>
            <a:normAutofit/>
          </a:bodyPr>
          <a:lstStyle/>
          <a:p>
            <a:r>
              <a:rPr lang="en-US" sz="3200" dirty="0" smtClean="0"/>
              <a:t>Do Not:</a:t>
            </a:r>
          </a:p>
          <a:p>
            <a:r>
              <a:rPr lang="en-US" sz="3200" dirty="0" smtClean="0"/>
              <a:t>Engage the reactivity</a:t>
            </a:r>
            <a:endParaRPr lang="en-US" sz="3200" dirty="0"/>
          </a:p>
          <a:p>
            <a:r>
              <a:rPr lang="en-US" sz="3200" dirty="0" smtClean="0"/>
              <a:t>Invalidate others’ points of view</a:t>
            </a:r>
            <a:endParaRPr lang="en-US" sz="3200" dirty="0"/>
          </a:p>
          <a:p>
            <a:r>
              <a:rPr lang="en-US" sz="3200" dirty="0" smtClean="0"/>
              <a:t>Do:</a:t>
            </a:r>
          </a:p>
          <a:p>
            <a:r>
              <a:rPr lang="en-US" sz="3200" dirty="0" smtClean="0"/>
              <a:t>Self care &amp; team care</a:t>
            </a:r>
          </a:p>
          <a:p>
            <a:r>
              <a:rPr lang="en-US" sz="3200" dirty="0" smtClean="0"/>
              <a:t>“Tea for the Soul” (Chaplains’ office)</a:t>
            </a:r>
          </a:p>
        </p:txBody>
      </p:sp>
    </p:spTree>
    <p:extLst>
      <p:ext uri="{BB962C8B-B14F-4D97-AF65-F5344CB8AC3E}">
        <p14:creationId xmlns:p14="http://schemas.microsoft.com/office/powerpoint/2010/main" val="382016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Parable of the </a:t>
            </a:r>
            <a:r>
              <a:rPr lang="en-US" dirty="0"/>
              <a:t>T</a:t>
            </a:r>
            <a:r>
              <a:rPr lang="en-US" dirty="0" smtClean="0"/>
              <a:t>wo Wolves</a:t>
            </a:r>
            <a:endParaRPr lang="en-US" dirty="0"/>
          </a:p>
        </p:txBody>
      </p:sp>
      <p:sp>
        <p:nvSpPr>
          <p:cNvPr id="3" name="Content Placeholder 2"/>
          <p:cNvSpPr>
            <a:spLocks noGrp="1"/>
          </p:cNvSpPr>
          <p:nvPr>
            <p:ph idx="1"/>
          </p:nvPr>
        </p:nvSpPr>
        <p:spPr/>
        <p:txBody>
          <a:bodyPr/>
          <a:lstStyle/>
          <a:p>
            <a:r>
              <a:rPr lang="en-US" sz="2800" dirty="0" smtClean="0"/>
              <a:t>Young Brave in distress about inner conflict</a:t>
            </a:r>
          </a:p>
          <a:p>
            <a:r>
              <a:rPr lang="en-US" sz="2800" dirty="0" smtClean="0"/>
              <a:t>Counsel of a tribal Elder</a:t>
            </a:r>
          </a:p>
          <a:p>
            <a:r>
              <a:rPr lang="en-US" sz="2800" dirty="0" smtClean="0"/>
              <a:t>“You have two wolves within you, fighting for your soul; </a:t>
            </a:r>
          </a:p>
          <a:p>
            <a:r>
              <a:rPr lang="en-US" sz="2800" dirty="0" smtClean="0"/>
              <a:t>“One is good and one is evil.”</a:t>
            </a:r>
          </a:p>
          <a:p>
            <a:r>
              <a:rPr lang="en-US" sz="2800" dirty="0" smtClean="0"/>
              <a:t>“Which wolf will win?”</a:t>
            </a:r>
          </a:p>
          <a:p>
            <a:r>
              <a:rPr lang="en-US" sz="2800" dirty="0" smtClean="0"/>
              <a:t>“Whichever one you feed!”</a:t>
            </a:r>
          </a:p>
          <a:p>
            <a:endParaRPr lang="en-US" sz="2800" dirty="0"/>
          </a:p>
        </p:txBody>
      </p:sp>
    </p:spTree>
    <p:extLst>
      <p:ext uri="{BB962C8B-B14F-4D97-AF65-F5344CB8AC3E}">
        <p14:creationId xmlns:p14="http://schemas.microsoft.com/office/powerpoint/2010/main" val="25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Beauchamp TL, Childress JF. Principles of biomedical ethics, 5th ed. New York City, NY: Oxford University Press; 2001. </a:t>
            </a:r>
          </a:p>
          <a:p>
            <a:endParaRPr lang="en-US" dirty="0"/>
          </a:p>
        </p:txBody>
      </p:sp>
    </p:spTree>
    <p:extLst>
      <p:ext uri="{BB962C8B-B14F-4D97-AF65-F5344CB8AC3E}">
        <p14:creationId xmlns:p14="http://schemas.microsoft.com/office/powerpoint/2010/main" val="22767805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“Dr. Dave’s” website:</a:t>
            </a:r>
          </a:p>
          <a:p>
            <a:pPr lvl="1"/>
            <a:r>
              <a:rPr lang="en-US" dirty="0">
                <a:hlinkClick r:id="rId2"/>
              </a:rPr>
              <a:t>http://www.motiventionist.com/</a:t>
            </a:r>
            <a:endParaRPr lang="en-US" dirty="0"/>
          </a:p>
          <a:p>
            <a:r>
              <a:rPr lang="en-US" dirty="0"/>
              <a:t>Managing the Medusa webinar:</a:t>
            </a:r>
          </a:p>
          <a:p>
            <a:pPr lvl="1"/>
            <a:r>
              <a:rPr lang="en-US" dirty="0">
                <a:hlinkClick r:id="rId3"/>
              </a:rPr>
              <a:t>http://</a:t>
            </a:r>
            <a:r>
              <a:rPr lang="en-US" dirty="0" smtClean="0">
                <a:hlinkClick r:id="rId3"/>
              </a:rPr>
              <a:t>www.naadac.org/managingthemedusa</a:t>
            </a:r>
            <a:endParaRPr lang="en-US" dirty="0"/>
          </a:p>
          <a:p>
            <a:r>
              <a:rPr lang="en-US" dirty="0"/>
              <a:t>Images, public domain:</a:t>
            </a:r>
          </a:p>
          <a:p>
            <a:pPr lvl="1"/>
            <a:r>
              <a:rPr lang="en-US" dirty="0">
                <a:hlinkClick r:id="rId4"/>
              </a:rPr>
              <a:t>http://tayloredge.com/reference/Science</a:t>
            </a:r>
            <a:r>
              <a:rPr lang="en-US" dirty="0" smtClean="0">
                <a:hlinkClick r:id="rId4"/>
              </a:rPr>
              <a:t>/</a:t>
            </a:r>
            <a:endParaRPr lang="en-US" dirty="0"/>
          </a:p>
          <a:p>
            <a:r>
              <a:rPr lang="en-US" dirty="0"/>
              <a:t>Drugs disrupt neurotransmission course</a:t>
            </a:r>
          </a:p>
          <a:p>
            <a:pPr lvl="1"/>
            <a:r>
              <a:rPr lang="en-US" dirty="0">
                <a:hlinkClick r:id="rId5"/>
              </a:rPr>
              <a:t>http://</a:t>
            </a:r>
            <a:r>
              <a:rPr lang="en-US" dirty="0" smtClean="0">
                <a:hlinkClick r:id="rId5"/>
              </a:rPr>
              <a:t>science.education.nih.gov/supplements/nih2/addiction/guide/lesson3-1.htm</a:t>
            </a:r>
            <a:endParaRPr lang="en-US" dirty="0"/>
          </a:p>
          <a:p>
            <a:r>
              <a:rPr lang="en-US" dirty="0"/>
              <a:t>Harvard's guide on how addiction hijacks the brain</a:t>
            </a:r>
          </a:p>
          <a:p>
            <a:pPr lvl="1"/>
            <a:r>
              <a:rPr lang="en-US" dirty="0">
                <a:hlinkClick r:id="rId6"/>
              </a:rPr>
              <a:t>http://</a:t>
            </a:r>
            <a:r>
              <a:rPr lang="en-US" dirty="0" smtClean="0">
                <a:hlinkClick r:id="rId6"/>
              </a:rPr>
              <a:t>www.helpguide.org/harvard/how-addiction-hijacks-the-brain.htm</a:t>
            </a:r>
            <a:endParaRPr lang="en-US" dirty="0"/>
          </a:p>
          <a:p>
            <a:r>
              <a:rPr lang="en-US" dirty="0"/>
              <a:t>NIH's  Drugs, Brains, and Behavior: The Science of Addiction:</a:t>
            </a:r>
          </a:p>
          <a:p>
            <a:pPr lvl="1"/>
            <a:r>
              <a:rPr lang="en-US" dirty="0">
                <a:hlinkClick r:id="rId7"/>
              </a:rPr>
              <a:t>http://www.drugabuse.gov/publications/drugs-brains-behavior-science-addiction/drugs-brain</a:t>
            </a:r>
            <a:endParaRPr lang="en-US" dirty="0"/>
          </a:p>
          <a:p>
            <a:endParaRPr lang="en-US" dirty="0"/>
          </a:p>
          <a:p>
            <a:endParaRPr lang="en-US" dirty="0"/>
          </a:p>
        </p:txBody>
      </p:sp>
    </p:spTree>
    <p:extLst>
      <p:ext uri="{BB962C8B-B14F-4D97-AF65-F5344CB8AC3E}">
        <p14:creationId xmlns:p14="http://schemas.microsoft.com/office/powerpoint/2010/main" val="143259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 cont’d:</a:t>
            </a:r>
            <a:endParaRPr lang="en-US" dirty="0"/>
          </a:p>
        </p:txBody>
      </p:sp>
      <p:sp>
        <p:nvSpPr>
          <p:cNvPr id="3" name="Content Placeholder 2"/>
          <p:cNvSpPr>
            <a:spLocks noGrp="1"/>
          </p:cNvSpPr>
          <p:nvPr>
            <p:ph idx="1"/>
          </p:nvPr>
        </p:nvSpPr>
        <p:spPr/>
        <p:txBody>
          <a:bodyPr>
            <a:normAutofit lnSpcReduction="10000"/>
          </a:bodyPr>
          <a:lstStyle/>
          <a:p>
            <a:r>
              <a:rPr lang="en-US" dirty="0"/>
              <a:t>NIH's curriculum for High School students, "The Brain: Understanding Neurobiology Through Addiction"</a:t>
            </a:r>
          </a:p>
          <a:p>
            <a:pPr lvl="1"/>
            <a:r>
              <a:rPr lang="en-US" dirty="0">
                <a:hlinkClick r:id="rId2"/>
              </a:rPr>
              <a:t>http://</a:t>
            </a:r>
            <a:r>
              <a:rPr lang="en-US" dirty="0" smtClean="0">
                <a:hlinkClick r:id="rId2"/>
              </a:rPr>
              <a:t>science.education.nih.gov/supplements/nih2/addiction/default.htm</a:t>
            </a:r>
            <a:endParaRPr lang="en-US" dirty="0"/>
          </a:p>
          <a:p>
            <a:r>
              <a:rPr lang="en-US" dirty="0"/>
              <a:t>NIDA main web site:</a:t>
            </a:r>
          </a:p>
          <a:p>
            <a:pPr lvl="1"/>
            <a:r>
              <a:rPr lang="en-US" dirty="0">
                <a:hlinkClick r:id="rId3"/>
              </a:rPr>
              <a:t>http://www.drugabuse.gov</a:t>
            </a:r>
            <a:r>
              <a:rPr lang="en-US" dirty="0" smtClean="0">
                <a:hlinkClick r:id="rId3"/>
              </a:rPr>
              <a:t>/</a:t>
            </a:r>
            <a:endParaRPr lang="en-US" dirty="0"/>
          </a:p>
          <a:p>
            <a:r>
              <a:rPr lang="en-US" dirty="0"/>
              <a:t>McGill University, "The Brain from Top to Bottom":</a:t>
            </a:r>
          </a:p>
          <a:p>
            <a:pPr lvl="1"/>
            <a:r>
              <a:rPr lang="en-US" dirty="0">
                <a:hlinkClick r:id="rId4"/>
              </a:rPr>
              <a:t>http://</a:t>
            </a:r>
            <a:r>
              <a:rPr lang="en-US" dirty="0" smtClean="0">
                <a:hlinkClick r:id="rId4"/>
              </a:rPr>
              <a:t>thebrain.mcgill.ca/flash/d/d_05/d_05_cr/d_05_cr_her/d_05_cr_her.html</a:t>
            </a:r>
            <a:endParaRPr lang="en-US" dirty="0"/>
          </a:p>
          <a:p>
            <a:r>
              <a:rPr lang="en-US" dirty="0"/>
              <a:t>Dartmouth's Neuroscience on-line course, ch.9 on the Limbic System</a:t>
            </a:r>
          </a:p>
          <a:p>
            <a:pPr lvl="1"/>
            <a:r>
              <a:rPr lang="en-US" dirty="0">
                <a:hlinkClick r:id="rId5"/>
              </a:rPr>
              <a:t>http://www.dartmouth.edu/~</a:t>
            </a:r>
            <a:r>
              <a:rPr lang="en-US" dirty="0" smtClean="0">
                <a:hlinkClick r:id="rId5"/>
              </a:rPr>
              <a:t>rswenson/NeuroSci/chapter_9.html</a:t>
            </a:r>
            <a:endParaRPr lang="en-US" dirty="0"/>
          </a:p>
          <a:p>
            <a:r>
              <a:rPr lang="en-US" dirty="0"/>
              <a:t>Transactional Analysis, original source information:</a:t>
            </a:r>
          </a:p>
          <a:p>
            <a:pPr lvl="1"/>
            <a:r>
              <a:rPr lang="en-US" dirty="0">
                <a:hlinkClick r:id="rId6"/>
              </a:rPr>
              <a:t>http://www.ericberne.com/transactional-analysis/</a:t>
            </a:r>
            <a:endParaRPr lang="en-US" dirty="0"/>
          </a:p>
          <a:p>
            <a:endParaRPr lang="en-US" dirty="0"/>
          </a:p>
        </p:txBody>
      </p:sp>
    </p:spTree>
    <p:extLst>
      <p:ext uri="{BB962C8B-B14F-4D97-AF65-F5344CB8AC3E}">
        <p14:creationId xmlns:p14="http://schemas.microsoft.com/office/powerpoint/2010/main" val="5474857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5875" y="142875"/>
            <a:ext cx="5876925" cy="5876925"/>
          </a:xfrm>
          <a:prstGeom prst="rect">
            <a:avLst/>
          </a:prstGeom>
        </p:spPr>
      </p:pic>
    </p:spTree>
    <p:extLst>
      <p:ext uri="{BB962C8B-B14F-4D97-AF65-F5344CB8AC3E}">
        <p14:creationId xmlns:p14="http://schemas.microsoft.com/office/powerpoint/2010/main" val="3621639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me?</a:t>
            </a:r>
            <a:endParaRPr lang="en-US" dirty="0"/>
          </a:p>
        </p:txBody>
      </p:sp>
      <p:sp>
        <p:nvSpPr>
          <p:cNvPr id="3" name="Content Placeholder 2"/>
          <p:cNvSpPr>
            <a:spLocks noGrp="1"/>
          </p:cNvSpPr>
          <p:nvPr>
            <p:ph idx="1"/>
          </p:nvPr>
        </p:nvSpPr>
        <p:spPr/>
        <p:txBody>
          <a:bodyPr/>
          <a:lstStyle/>
          <a:p>
            <a:r>
              <a:rPr lang="en-US" sz="3600" dirty="0" smtClean="0"/>
              <a:t>Bioethics?</a:t>
            </a:r>
          </a:p>
          <a:p>
            <a:r>
              <a:rPr lang="en-US" sz="3600" dirty="0" smtClean="0"/>
              <a:t>Expertise in Emotional Reactivity?</a:t>
            </a:r>
          </a:p>
          <a:p>
            <a:pPr lvl="1"/>
            <a:r>
              <a:rPr lang="en-US" sz="3200" dirty="0" smtClean="0"/>
              <a:t>Congregational Life</a:t>
            </a:r>
          </a:p>
          <a:p>
            <a:pPr lvl="1"/>
            <a:r>
              <a:rPr lang="en-US" sz="3400" dirty="0" smtClean="0"/>
              <a:t>Personal Experience</a:t>
            </a:r>
          </a:p>
          <a:p>
            <a:pPr lvl="1"/>
            <a:r>
              <a:rPr lang="en-US" sz="3400" dirty="0" smtClean="0"/>
              <a:t>Intervention</a:t>
            </a:r>
            <a:endParaRPr lang="en-US" sz="3400" dirty="0"/>
          </a:p>
          <a:p>
            <a:pPr lvl="1"/>
            <a:endParaRPr lang="en-US" sz="3400" dirty="0"/>
          </a:p>
        </p:txBody>
      </p:sp>
    </p:spTree>
    <p:extLst>
      <p:ext uri="{BB962C8B-B14F-4D97-AF65-F5344CB8AC3E}">
        <p14:creationId xmlns:p14="http://schemas.microsoft.com/office/powerpoint/2010/main" val="216214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Reactivity Defined</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A stress-induced state of relational transaction, where agent and respondent are in heightened states of emotional arousal, with the intensity of the transaction frequently both cyclical and escalating. It can manifest as aggressive, passive, and passive-aggressive.</a:t>
            </a:r>
          </a:p>
          <a:p>
            <a:endParaRPr lang="en-US" sz="2800" dirty="0" smtClean="0"/>
          </a:p>
          <a:p>
            <a:r>
              <a:rPr lang="en-US" sz="2800" dirty="0" smtClean="0"/>
              <a:t>(This is my working definition)</a:t>
            </a:r>
            <a:endParaRPr lang="en-US" sz="2800" dirty="0"/>
          </a:p>
        </p:txBody>
      </p:sp>
    </p:spTree>
    <p:extLst>
      <p:ext uri="{BB962C8B-B14F-4D97-AF65-F5344CB8AC3E}">
        <p14:creationId xmlns:p14="http://schemas.microsoft.com/office/powerpoint/2010/main" val="403072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Emotional Reactivity is Reptilian Behavior (e.g., addiction)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For families that have had to deal with the impact of addiction</a:t>
            </a:r>
          </a:p>
          <a:p>
            <a:pPr lvl="1"/>
            <a:r>
              <a:rPr lang="en-US" sz="2400" dirty="0" smtClean="0"/>
              <a:t>Report </a:t>
            </a:r>
            <a:r>
              <a:rPr lang="en-US" sz="2400" i="1" dirty="0" smtClean="0"/>
              <a:t>“S/he has become a different person.”</a:t>
            </a:r>
          </a:p>
          <a:p>
            <a:pPr lvl="1"/>
            <a:r>
              <a:rPr lang="en-US" sz="2400" i="1" dirty="0" smtClean="0"/>
              <a:t>“We want our old ______ back”</a:t>
            </a:r>
          </a:p>
          <a:p>
            <a:pPr lvl="1"/>
            <a:r>
              <a:rPr lang="en-US" sz="2400" dirty="0" smtClean="0"/>
              <a:t>Confirmation that some of their behavior is:</a:t>
            </a:r>
          </a:p>
          <a:p>
            <a:pPr lvl="2"/>
            <a:r>
              <a:rPr lang="en-US" sz="1800" dirty="0" smtClean="0"/>
              <a:t>Reactive </a:t>
            </a:r>
          </a:p>
          <a:p>
            <a:pPr lvl="2"/>
            <a:r>
              <a:rPr lang="en-US" sz="1800" dirty="0" smtClean="0"/>
              <a:t>Hostile</a:t>
            </a:r>
          </a:p>
          <a:p>
            <a:pPr lvl="2"/>
            <a:r>
              <a:rPr lang="en-US" sz="1800" dirty="0" smtClean="0"/>
              <a:t>Defensive</a:t>
            </a:r>
          </a:p>
          <a:p>
            <a:r>
              <a:rPr lang="en-US" sz="2800" dirty="0" smtClean="0"/>
              <a:t>It’s an opportunity to ask, </a:t>
            </a:r>
            <a:r>
              <a:rPr lang="en-US" sz="2800" i="1" dirty="0" smtClean="0"/>
              <a:t>“Would you like to know why?”</a:t>
            </a:r>
          </a:p>
          <a:p>
            <a:pPr lvl="1"/>
            <a:r>
              <a:rPr lang="en-US" sz="2400" dirty="0" smtClean="0"/>
              <a:t>And, </a:t>
            </a:r>
            <a:r>
              <a:rPr lang="en-US" sz="2400" i="1" dirty="0" smtClean="0"/>
              <a:t>“Would you like to know what to do about it?”</a:t>
            </a:r>
          </a:p>
          <a:p>
            <a:endParaRPr lang="en-US" dirty="0"/>
          </a:p>
        </p:txBody>
      </p:sp>
    </p:spTree>
    <p:extLst>
      <p:ext uri="{BB962C8B-B14F-4D97-AF65-F5344CB8AC3E}">
        <p14:creationId xmlns:p14="http://schemas.microsoft.com/office/powerpoint/2010/main" val="406356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837176"/>
            <a:ext cx="7886700" cy="1325563"/>
          </a:xfrm>
        </p:spPr>
        <p:txBody>
          <a:bodyPr/>
          <a:lstStyle/>
          <a:p>
            <a:pPr algn="ctr"/>
            <a:r>
              <a:rPr lang="en-US" dirty="0" smtClean="0"/>
              <a:t>          Medusa -Bernini</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1800" y="533400"/>
            <a:ext cx="3078480" cy="4303776"/>
          </a:xfrm>
        </p:spPr>
      </p:pic>
    </p:spTree>
    <p:extLst>
      <p:ext uri="{BB962C8B-B14F-4D97-AF65-F5344CB8AC3E}">
        <p14:creationId xmlns:p14="http://schemas.microsoft.com/office/powerpoint/2010/main" val="1254757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Myth of Medusa</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From Greek Mythology</a:t>
            </a:r>
          </a:p>
          <a:p>
            <a:pPr lvl="1"/>
            <a:r>
              <a:rPr lang="en-US" sz="2400" dirty="0" smtClean="0"/>
              <a:t>A beautiful priestess of Athena</a:t>
            </a:r>
          </a:p>
          <a:p>
            <a:pPr lvl="1"/>
            <a:r>
              <a:rPr lang="en-US" sz="2400" dirty="0" smtClean="0"/>
              <a:t>Tryst with Poseidon, cursed by Athena</a:t>
            </a:r>
          </a:p>
          <a:p>
            <a:r>
              <a:rPr lang="en-US" sz="2800" dirty="0" smtClean="0"/>
              <a:t>Rings true through the ages because of the power of reptilian behavior</a:t>
            </a:r>
          </a:p>
          <a:p>
            <a:r>
              <a:rPr lang="en-US" sz="2800" dirty="0" smtClean="0"/>
              <a:t>Association of reptilian with frightening, deceptive, and deadly</a:t>
            </a:r>
          </a:p>
          <a:p>
            <a:r>
              <a:rPr lang="en-US" sz="2800" dirty="0" smtClean="0"/>
              <a:t>Including many major religions </a:t>
            </a:r>
          </a:p>
          <a:p>
            <a:r>
              <a:rPr lang="en-US" sz="2800" dirty="0" smtClean="0"/>
              <a:t>And some ex-partners</a:t>
            </a:r>
            <a:endParaRPr lang="en-US" dirty="0" smtClean="0"/>
          </a:p>
        </p:txBody>
      </p:sp>
    </p:spTree>
    <p:extLst>
      <p:ext uri="{BB962C8B-B14F-4D97-AF65-F5344CB8AC3E}">
        <p14:creationId xmlns:p14="http://schemas.microsoft.com/office/powerpoint/2010/main" val="1465903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all about that Brain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2225" y="2524125"/>
            <a:ext cx="4064000" cy="2667000"/>
          </a:xfrm>
        </p:spPr>
      </p:pic>
    </p:spTree>
    <p:extLst>
      <p:ext uri="{BB962C8B-B14F-4D97-AF65-F5344CB8AC3E}">
        <p14:creationId xmlns:p14="http://schemas.microsoft.com/office/powerpoint/2010/main" val="1272130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34235</TotalTime>
  <Words>1247</Words>
  <Application>Microsoft Office PowerPoint</Application>
  <PresentationFormat>On-screen Show (4:3)</PresentationFormat>
  <Paragraphs>227</Paragraphs>
  <Slides>36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 Narrow</vt:lpstr>
      <vt:lpstr>Calibri</vt:lpstr>
      <vt:lpstr>Calibri Light</vt:lpstr>
      <vt:lpstr>Georgia</vt:lpstr>
      <vt:lpstr>Times</vt:lpstr>
      <vt:lpstr>Retrospect</vt:lpstr>
      <vt:lpstr>The Ethics of Reactivity: Dealing with Difficult Patients and Their Families</vt:lpstr>
      <vt:lpstr>Objectives</vt:lpstr>
      <vt:lpstr>Disclosure</vt:lpstr>
      <vt:lpstr>Why me?</vt:lpstr>
      <vt:lpstr>Emotional Reactivity Defined</vt:lpstr>
      <vt:lpstr>Emotional Reactivity is Reptilian Behavior (e.g., addiction)</vt:lpstr>
      <vt:lpstr>          Medusa -Bernini</vt:lpstr>
      <vt:lpstr>The Myth of Medusa</vt:lpstr>
      <vt:lpstr>It’s all about that Brain</vt:lpstr>
      <vt:lpstr>It’s all about the neurons</vt:lpstr>
      <vt:lpstr>PowerPoint Presentation</vt:lpstr>
      <vt:lpstr>Two modes of communication</vt:lpstr>
      <vt:lpstr>PowerPoint Presentation</vt:lpstr>
      <vt:lpstr>The Brain’s 3 Layers</vt:lpstr>
      <vt:lpstr>Cerebral Cortex</vt:lpstr>
      <vt:lpstr>Relationship to our development as “Human”</vt:lpstr>
      <vt:lpstr>The Cortex as “Social Computer”</vt:lpstr>
      <vt:lpstr>The Mid-Brain, Limbic System</vt:lpstr>
      <vt:lpstr>PowerPoint Presentation</vt:lpstr>
      <vt:lpstr>The Reptilian Mind</vt:lpstr>
      <vt:lpstr>Emergence of the Reptilian Mind in Hospital Settings</vt:lpstr>
      <vt:lpstr>How is this about Ethics?</vt:lpstr>
      <vt:lpstr>Principles of Biomedical Ethics </vt:lpstr>
      <vt:lpstr>What about the relationship?</vt:lpstr>
      <vt:lpstr>In Conflict, Job #1:  Managing Reactivity</vt:lpstr>
      <vt:lpstr>Guidelines for all Intervention meetings</vt:lpstr>
      <vt:lpstr>Intervention: Family dynamics</vt:lpstr>
      <vt:lpstr>PowerPoint Presentation</vt:lpstr>
      <vt:lpstr>Movin’ on up…</vt:lpstr>
      <vt:lpstr>Reactivity Management Strategy</vt:lpstr>
      <vt:lpstr>Strategy, cont’d.</vt:lpstr>
      <vt:lpstr>Parable of the Two Wolves</vt:lpstr>
      <vt:lpstr>References</vt:lpstr>
      <vt:lpstr>Links:</vt:lpstr>
      <vt:lpstr>Links, cont’d:</vt:lpstr>
      <vt:lpstr>PowerPoint Presentation</vt:lpstr>
    </vt:vector>
  </TitlesOfParts>
  <Company>NIDA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Dr. Dave Janzen</dc:creator>
  <cp:lastModifiedBy>Dr. Dave Janzen</cp:lastModifiedBy>
  <cp:revision>167</cp:revision>
  <cp:lastPrinted>2015-09-14T14:28:38Z</cp:lastPrinted>
  <dcterms:created xsi:type="dcterms:W3CDTF">1999-04-13T13:10:12Z</dcterms:created>
  <dcterms:modified xsi:type="dcterms:W3CDTF">2015-09-16T01:11:26Z</dcterms:modified>
</cp:coreProperties>
</file>